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380" r:id="rId2"/>
    <p:sldId id="383" r:id="rId3"/>
    <p:sldId id="378" r:id="rId4"/>
    <p:sldId id="385" r:id="rId5"/>
    <p:sldId id="384" r:id="rId6"/>
    <p:sldId id="386" r:id="rId7"/>
    <p:sldId id="3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39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NROAN-BSFFP02\StaffArea$\Data\2018%20-%2019\General\MR%20Y11%20Leavers%20Data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Positive Progress = Better Progress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P8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0D-B74B-833D-72A632936CF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90D-B74B-833D-72A632936CFF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0D-B74B-833D-72A632936CFF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90D-B74B-833D-72A632936CFF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0D-B74B-833D-72A632936CFF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90D-B74B-833D-72A632936CFF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0D-B74B-833D-72A632936CFF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90D-B74B-833D-72A632936CFF}"/>
              </c:ext>
            </c:extLst>
          </c:dPt>
          <c:cat>
            <c:numRef>
              <c:f>Sheet3!$D$2:$D$11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cat>
          <c:val>
            <c:numRef>
              <c:f>Sheet3!$E$2:$E$11</c:f>
              <c:numCache>
                <c:formatCode>General</c:formatCode>
                <c:ptCount val="10"/>
                <c:pt idx="0">
                  <c:v>0.97</c:v>
                </c:pt>
                <c:pt idx="1">
                  <c:v>0.28000000000000003</c:v>
                </c:pt>
                <c:pt idx="2">
                  <c:v>0.19</c:v>
                </c:pt>
                <c:pt idx="3">
                  <c:v>-0.22</c:v>
                </c:pt>
                <c:pt idx="4">
                  <c:v>-1.06</c:v>
                </c:pt>
                <c:pt idx="5">
                  <c:v>-1.35</c:v>
                </c:pt>
                <c:pt idx="6">
                  <c:v>-1.64</c:v>
                </c:pt>
                <c:pt idx="7">
                  <c:v>-1.81</c:v>
                </c:pt>
                <c:pt idx="8">
                  <c:v>-2.13</c:v>
                </c:pt>
                <c:pt idx="9">
                  <c:v>-3.96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D-B74B-833D-72A632936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069360"/>
        <c:axId val="503039664"/>
      </c:barChart>
      <c:catAx>
        <c:axId val="503069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PRIDE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39664"/>
        <c:crosses val="autoZero"/>
        <c:auto val="1"/>
        <c:lblAlgn val="ctr"/>
        <c:lblOffset val="100"/>
        <c:noMultiLvlLbl val="0"/>
      </c:catAx>
      <c:valAx>
        <c:axId val="503039664"/>
        <c:scaling>
          <c:orientation val="minMax"/>
          <c:max val="1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Progress 8 Outcome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693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77B7D-69F8-4B53-9539-EAC6AA070A6C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A6559-0871-4D4E-A418-193C76933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5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7595" y="260649"/>
            <a:ext cx="9499104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7595" y="1988840"/>
            <a:ext cx="9505056" cy="46085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7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1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4407" y="260648"/>
            <a:ext cx="2222037" cy="6408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47595" y="260648"/>
            <a:ext cx="7162304" cy="6408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5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595" y="5301212"/>
            <a:ext cx="9505056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7595" y="188640"/>
            <a:ext cx="9505056" cy="49685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11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596" y="274639"/>
            <a:ext cx="940904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7596" y="1628800"/>
            <a:ext cx="4416491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0149" y="1600200"/>
            <a:ext cx="4416491" cy="4997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55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7595" y="1535116"/>
            <a:ext cx="432048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595" y="2174878"/>
            <a:ext cx="4320480" cy="44944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44144" y="1535116"/>
            <a:ext cx="452493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44140" y="2174878"/>
            <a:ext cx="4512501" cy="44944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7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3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34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627" y="260651"/>
            <a:ext cx="4320480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8129" y="260652"/>
            <a:ext cx="4718315" cy="63571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5627" y="1412776"/>
            <a:ext cx="4320480" cy="51845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5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639" y="4446440"/>
            <a:ext cx="9121013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13249" y="250304"/>
            <a:ext cx="91394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1639" y="5157192"/>
            <a:ext cx="9121013" cy="15121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171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584" y="274639"/>
            <a:ext cx="9505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84" y="1600200"/>
            <a:ext cx="9505056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-48683" y="0"/>
            <a:ext cx="2208245" cy="6858000"/>
          </a:xfrm>
          <a:prstGeom prst="rect">
            <a:avLst/>
          </a:prstGeom>
          <a:solidFill>
            <a:srgbClr val="0A3D2B"/>
          </a:solidFill>
          <a:ln>
            <a:solidFill>
              <a:srgbClr val="0A3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673246"/>
            <a:ext cx="1728192" cy="73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4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Stone Sans Sem SC ITC T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oundrySterling-Book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51E2-4381-C744-B560-AF4907CCB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7595" y="260649"/>
            <a:ext cx="9499104" cy="1470025"/>
          </a:xfrm>
        </p:spPr>
        <p:txBody>
          <a:bodyPr/>
          <a:lstStyle/>
          <a:p>
            <a:r>
              <a:rPr lang="en-US" dirty="0"/>
              <a:t>The PRIDE score – Motivating a growth mindset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A6BFA-8A47-1D4B-8644-93FD36D941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/var/folders/s4/5cytqxmn19v5vqlgn_6cjwt40000gn/T/com.microsoft.Powerpoint/WebArchiveCopyPasteTempFiles/dqK742ISJuoAAAAASUVORK5CYII=">
            <a:extLst>
              <a:ext uri="{FF2B5EF4-FFF2-40B4-BE49-F238E27FC236}">
                <a16:creationId xmlns:a16="http://schemas.microsoft.com/office/drawing/2014/main" id="{2567F2E2-46D2-5D42-85E3-01BCD29180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t="11512" r="7244"/>
          <a:stretch/>
        </p:blipFill>
        <p:spPr bwMode="auto">
          <a:xfrm>
            <a:off x="4799856" y="1548791"/>
            <a:ext cx="5040560" cy="51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8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BA8C-4802-CF48-B0A3-2FAB8333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Premise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162A-178B-0746-BD87-906E39AA3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impossible to be 100% accurate in predicting future attainment</a:t>
            </a:r>
          </a:p>
          <a:p>
            <a:r>
              <a:rPr lang="en-US" sz="2800" dirty="0"/>
              <a:t>Target grades, based on past attainment, are not necessarily the best indicator of future success</a:t>
            </a:r>
          </a:p>
          <a:p>
            <a:r>
              <a:rPr lang="en-US" sz="2800" dirty="0"/>
              <a:t>Positive </a:t>
            </a:r>
            <a:r>
              <a:rPr lang="en-US" sz="2800" dirty="0" err="1"/>
              <a:t>behaviour</a:t>
            </a:r>
            <a:r>
              <a:rPr lang="en-US" sz="2800" dirty="0"/>
              <a:t> is linked to better progress</a:t>
            </a:r>
          </a:p>
          <a:p>
            <a:r>
              <a:rPr lang="en-US" sz="2800" dirty="0"/>
              <a:t>Pupils are 100% in control of their </a:t>
            </a:r>
            <a:r>
              <a:rPr lang="en-US" sz="2800" dirty="0" err="1"/>
              <a:t>behaviour</a:t>
            </a:r>
            <a:r>
              <a:rPr lang="en-US" sz="2800" dirty="0"/>
              <a:t> and 0% in control of their past attainment – Parents and teachers can also influence the former, but not the latter</a:t>
            </a:r>
          </a:p>
          <a:p>
            <a:r>
              <a:rPr lang="en-US" sz="2800" dirty="0"/>
              <a:t>Much of our data linked to </a:t>
            </a:r>
            <a:r>
              <a:rPr lang="en-US" sz="2800" dirty="0" err="1"/>
              <a:t>behaviour</a:t>
            </a:r>
            <a:r>
              <a:rPr lang="en-US" sz="2800" dirty="0"/>
              <a:t> is very accurate, </a:t>
            </a:r>
            <a:r>
              <a:rPr lang="en-US" sz="2800" b="1" dirty="0"/>
              <a:t>but </a:t>
            </a:r>
            <a:r>
              <a:rPr lang="en-US" sz="2800" b="1" dirty="0" smtClean="0"/>
              <a:t>can lack </a:t>
            </a:r>
            <a:r>
              <a:rPr lang="en-US" sz="2800" b="1" dirty="0"/>
              <a:t>context when reported to parents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962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Reporting on positive Behaviour for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Attendance</a:t>
            </a:r>
          </a:p>
          <a:p>
            <a:r>
              <a:rPr lang="en-GB" sz="2800" dirty="0"/>
              <a:t>Punctuality to School</a:t>
            </a:r>
          </a:p>
          <a:p>
            <a:r>
              <a:rPr lang="en-GB" sz="2800" dirty="0"/>
              <a:t>Punctuality to Lesson</a:t>
            </a:r>
          </a:p>
          <a:p>
            <a:r>
              <a:rPr lang="en-GB" sz="2800" dirty="0"/>
              <a:t>PRIDE </a:t>
            </a:r>
            <a:r>
              <a:rPr lang="en-GB" sz="2800" dirty="0" smtClean="0"/>
              <a:t>points (Achievements)</a:t>
            </a:r>
            <a:endParaRPr lang="en-GB" sz="2800" dirty="0"/>
          </a:p>
          <a:p>
            <a:r>
              <a:rPr lang="en-GB" sz="2800" dirty="0" smtClean="0"/>
              <a:t>Attitude </a:t>
            </a:r>
            <a:r>
              <a:rPr lang="en-GB" sz="2800" dirty="0"/>
              <a:t>to Learning</a:t>
            </a:r>
          </a:p>
        </p:txBody>
      </p:sp>
      <p:pic>
        <p:nvPicPr>
          <p:cNvPr id="4" name="Picture 2" descr="/var/folders/s4/5cytqxmn19v5vqlgn_6cjwt40000gn/T/com.microsoft.Powerpoint/WebArchiveCopyPasteTempFiles/dqK742ISJuoAAAAASUVORK5CYII=">
            <a:extLst>
              <a:ext uri="{FF2B5EF4-FFF2-40B4-BE49-F238E27FC236}">
                <a16:creationId xmlns:a16="http://schemas.microsoft.com/office/drawing/2014/main" id="{90467F78-F5AE-AF4F-ADF5-8431B882A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t="11512" r="7244"/>
          <a:stretch/>
        </p:blipFill>
        <p:spPr bwMode="auto">
          <a:xfrm>
            <a:off x="8184232" y="2852936"/>
            <a:ext cx="3631903" cy="368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39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C9C7-E25C-B24D-BC11-5266F2F7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Reporting the PRIDE score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7F4910-F505-FA40-94D3-0806DF6A5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64843"/>
              </p:ext>
            </p:extLst>
          </p:nvPr>
        </p:nvGraphicFramePr>
        <p:xfrm>
          <a:off x="2351584" y="2564901"/>
          <a:ext cx="9505056" cy="388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8844">
                  <a:extLst>
                    <a:ext uri="{9D8B030D-6E8A-4147-A177-3AD203B41FA5}">
                      <a16:colId xmlns:a16="http://schemas.microsoft.com/office/drawing/2014/main" val="2485988896"/>
                    </a:ext>
                  </a:extLst>
                </a:gridCol>
                <a:gridCol w="2688972">
                  <a:extLst>
                    <a:ext uri="{9D8B030D-6E8A-4147-A177-3AD203B41FA5}">
                      <a16:colId xmlns:a16="http://schemas.microsoft.com/office/drawing/2014/main" val="4147731205"/>
                    </a:ext>
                  </a:extLst>
                </a:gridCol>
                <a:gridCol w="2337240">
                  <a:extLst>
                    <a:ext uri="{9D8B030D-6E8A-4147-A177-3AD203B41FA5}">
                      <a16:colId xmlns:a16="http://schemas.microsoft.com/office/drawing/2014/main" val="3935755414"/>
                    </a:ext>
                  </a:extLst>
                </a:gridCol>
              </a:tblGrid>
              <a:tr h="65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solidFill>
                            <a:schemeClr val="tx1"/>
                          </a:solidFill>
                          <a:effectLst/>
                        </a:rPr>
                        <a:t>Behaviour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u="sng">
                          <a:solidFill>
                            <a:schemeClr val="tx1"/>
                          </a:solidFill>
                          <a:effectLst/>
                        </a:rPr>
                        <a:t>Metric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u="sng">
                          <a:solidFill>
                            <a:schemeClr val="tx1"/>
                          </a:solidFill>
                          <a:effectLst/>
                        </a:rPr>
                        <a:t>PRIDE score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63253"/>
                  </a:ext>
                </a:extLst>
              </a:tr>
              <a:tr h="65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Attendance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97.2%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822116"/>
                  </a:ext>
                </a:extLst>
              </a:tr>
              <a:tr h="63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Late arrivals to school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83677"/>
                  </a:ext>
                </a:extLst>
              </a:tr>
              <a:tr h="65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Late arrivals to lesson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28829"/>
                  </a:ext>
                </a:extLst>
              </a:tr>
              <a:tr h="656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PRIDE Points (Achievements)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76919"/>
                  </a:ext>
                </a:extLst>
              </a:tr>
              <a:tr h="63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Average ATL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See report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70569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86ACB9-9D9D-8F44-9183-39950822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93054"/>
              </p:ext>
            </p:extLst>
          </p:nvPr>
        </p:nvGraphicFramePr>
        <p:xfrm>
          <a:off x="5600382" y="1336807"/>
          <a:ext cx="2655858" cy="107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5858">
                  <a:extLst>
                    <a:ext uri="{9D8B030D-6E8A-4147-A177-3AD203B41FA5}">
                      <a16:colId xmlns:a16="http://schemas.microsoft.com/office/drawing/2014/main" val="2932493108"/>
                    </a:ext>
                  </a:extLst>
                </a:gridCol>
              </a:tblGrid>
              <a:tr h="10120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6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4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6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E12852-DE32-FB42-80EB-EE5BB30BE3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768172"/>
              </p:ext>
            </p:extLst>
          </p:nvPr>
        </p:nvGraphicFramePr>
        <p:xfrm>
          <a:off x="2351584" y="260648"/>
          <a:ext cx="957706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73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BA8C-4802-CF48-B0A3-2FAB8333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162A-178B-0746-BD87-906E39AA3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Reward pupils that are showing positive </a:t>
            </a:r>
            <a:r>
              <a:rPr lang="en-US" sz="2800" dirty="0" err="1"/>
              <a:t>behaviours</a:t>
            </a:r>
            <a:endParaRPr lang="en-US" sz="2800" dirty="0"/>
          </a:p>
          <a:p>
            <a:r>
              <a:rPr lang="en-US" sz="2800" dirty="0"/>
              <a:t>Reward forms to promote positive competition</a:t>
            </a:r>
          </a:p>
          <a:p>
            <a:r>
              <a:rPr lang="en-US" sz="2800" dirty="0"/>
              <a:t>Early identification of pupils of concern</a:t>
            </a:r>
          </a:p>
          <a:p>
            <a:r>
              <a:rPr lang="en-US" sz="2800" dirty="0"/>
              <a:t>Log and evaluate </a:t>
            </a:r>
            <a:r>
              <a:rPr lang="en-US" sz="2800" dirty="0" err="1"/>
              <a:t>behaviour</a:t>
            </a:r>
            <a:r>
              <a:rPr lang="en-US" sz="2800" dirty="0"/>
              <a:t> information accurately</a:t>
            </a:r>
          </a:p>
          <a:p>
            <a:pPr lvl="1"/>
            <a:r>
              <a:rPr lang="en-US" sz="2400" b="1" dirty="0"/>
              <a:t>PRIDE points and </a:t>
            </a:r>
            <a:r>
              <a:rPr lang="en-US" sz="2400" b="1" dirty="0" err="1"/>
              <a:t>behaviour</a:t>
            </a:r>
            <a:r>
              <a:rPr lang="en-US" sz="2400" b="1" dirty="0"/>
              <a:t> points</a:t>
            </a:r>
          </a:p>
          <a:p>
            <a:pPr lvl="1"/>
            <a:r>
              <a:rPr lang="en-US" sz="2400" b="1" dirty="0"/>
              <a:t>L marks</a:t>
            </a:r>
          </a:p>
          <a:p>
            <a:pPr lvl="1"/>
            <a:r>
              <a:rPr lang="en-US" sz="2400" b="1" dirty="0"/>
              <a:t>Attitude to </a:t>
            </a:r>
            <a:r>
              <a:rPr lang="en-US" sz="2400" b="1" dirty="0" smtClean="0"/>
              <a:t>Learning</a:t>
            </a:r>
          </a:p>
          <a:p>
            <a:r>
              <a:rPr lang="en-US" sz="2800" dirty="0" smtClean="0"/>
              <a:t>Develop a common narrative around positive </a:t>
            </a:r>
            <a:r>
              <a:rPr lang="en-US" sz="2800" dirty="0" err="1" smtClean="0"/>
              <a:t>behaviour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66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2A18-4A33-4E43-91AE-276D1FEA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attitude to learning (ATL)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EE91C-539E-B24B-A8D1-0E252E11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++</a:t>
            </a:r>
          </a:p>
          <a:p>
            <a:pPr marL="0" indent="0">
              <a:buNone/>
            </a:pPr>
            <a:r>
              <a:rPr lang="en-GB" dirty="0"/>
              <a:t>Exceptional evidence of PRIDE. Leadership of learning. Behaviour for learning is exemplary leading to resilience in the face of high challenge and exceptional outcomes.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+</a:t>
            </a:r>
          </a:p>
          <a:p>
            <a:pPr marL="0" indent="0">
              <a:buNone/>
            </a:pPr>
            <a:r>
              <a:rPr lang="en-GB" dirty="0"/>
              <a:t>Strong evidence of PRIDE. Active learning. Clear effort is being made to achieve challenging outcomes. Homework is consistently completed to a high standard leading to further independent learning.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=</a:t>
            </a:r>
          </a:p>
          <a:p>
            <a:pPr marL="0" indent="0">
              <a:buNone/>
            </a:pPr>
            <a:r>
              <a:rPr lang="en-GB" dirty="0"/>
              <a:t>Some evidence of PRIDE. Passive learning. The minimum effort is made to achieve the least challenging outcomes. Homework may be inconsistent or completed to the minimum required standard.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-</a:t>
            </a:r>
          </a:p>
          <a:p>
            <a:pPr marL="0" indent="0">
              <a:buNone/>
            </a:pPr>
            <a:r>
              <a:rPr lang="en-GB" dirty="0"/>
              <a:t>Little evidence of PRIDE. Not engaged. May behave in a way that damages own learning, or the learning of others. No evidence of homework or other independent learning.</a:t>
            </a:r>
          </a:p>
        </p:txBody>
      </p:sp>
    </p:spTree>
    <p:extLst>
      <p:ext uri="{BB962C8B-B14F-4D97-AF65-F5344CB8AC3E}">
        <p14:creationId xmlns:p14="http://schemas.microsoft.com/office/powerpoint/2010/main" val="54033447"/>
      </p:ext>
    </p:extLst>
  </p:cSld>
  <p:clrMapOvr>
    <a:masterClrMapping/>
  </p:clrMapOvr>
</p:sld>
</file>

<file path=ppt/theme/theme1.xml><?xml version="1.0" encoding="utf-8"?>
<a:theme xmlns:a="http://schemas.openxmlformats.org/drawingml/2006/main" name="J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R Theme" id="{634F72B6-98EF-42FE-9DD3-ADDE0E2DFC26}" vid="{E385C16C-4D69-44CB-A945-44E30AB1F8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 Theme</Template>
  <TotalTime>5135</TotalTime>
  <Words>276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FoundrySterling-Book</vt:lpstr>
      <vt:lpstr>Stone Sans Sem SC ITC TT</vt:lpstr>
      <vt:lpstr>Times New Roman</vt:lpstr>
      <vt:lpstr>JR Theme</vt:lpstr>
      <vt:lpstr>The PRIDE score – Motivating a growth mindset</vt:lpstr>
      <vt:lpstr>Premise</vt:lpstr>
      <vt:lpstr>Reporting on positive Behaviour for Learning </vt:lpstr>
      <vt:lpstr>Reporting the PRIDE score</vt:lpstr>
      <vt:lpstr>PowerPoint Presentation</vt:lpstr>
      <vt:lpstr>Next steps</vt:lpstr>
      <vt:lpstr>Evaluating attitude to learning (ATL)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</dc:creator>
  <cp:lastModifiedBy>Mark ROGERS</cp:lastModifiedBy>
  <cp:revision>121</cp:revision>
  <dcterms:created xsi:type="dcterms:W3CDTF">2012-10-03T18:40:09Z</dcterms:created>
  <dcterms:modified xsi:type="dcterms:W3CDTF">2019-12-18T14:42:05Z</dcterms:modified>
</cp:coreProperties>
</file>