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313" r:id="rId3"/>
    <p:sldId id="314" r:id="rId4"/>
    <p:sldId id="256" r:id="rId5"/>
    <p:sldId id="300" r:id="rId6"/>
    <p:sldId id="315" r:id="rId7"/>
    <p:sldId id="260" r:id="rId8"/>
    <p:sldId id="259" r:id="rId9"/>
    <p:sldId id="269" r:id="rId10"/>
    <p:sldId id="317" r:id="rId11"/>
    <p:sldId id="318" r:id="rId12"/>
    <p:sldId id="274" r:id="rId13"/>
    <p:sldId id="272" r:id="rId14"/>
    <p:sldId id="311" r:id="rId15"/>
    <p:sldId id="312" r:id="rId16"/>
    <p:sldId id="275" r:id="rId17"/>
    <p:sldId id="31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D146C-1E46-4981-86A8-19D424048750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B653E-8679-44A7-9FF9-82A7AB73F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63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EE43B-3FCC-43CD-9BC3-105C625B2297}" type="slidenum">
              <a:rPr lang="en-GB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003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2B15-9F06-41C3-811B-16E6A984B52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5A3C-6AB1-47DC-A58D-BC44A921C7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908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2B15-9F06-41C3-811B-16E6A984B52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5A3C-6AB1-47DC-A58D-BC44A921C7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706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2B15-9F06-41C3-811B-16E6A984B52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5A3C-6AB1-47DC-A58D-BC44A921C7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4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2B15-9F06-41C3-811B-16E6A984B52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5A3C-6AB1-47DC-A58D-BC44A921C7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32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2B15-9F06-41C3-811B-16E6A984B52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5A3C-6AB1-47DC-A58D-BC44A921C7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17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2B15-9F06-41C3-811B-16E6A984B52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5A3C-6AB1-47DC-A58D-BC44A921C7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84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2B15-9F06-41C3-811B-16E6A984B52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5A3C-6AB1-47DC-A58D-BC44A921C7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6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2B15-9F06-41C3-811B-16E6A984B52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5A3C-6AB1-47DC-A58D-BC44A921C7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76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2B15-9F06-41C3-811B-16E6A984B52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5A3C-6AB1-47DC-A58D-BC44A921C7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134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2B15-9F06-41C3-811B-16E6A984B52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5A3C-6AB1-47DC-A58D-BC44A921C7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771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2B15-9F06-41C3-811B-16E6A984B52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5A3C-6AB1-47DC-A58D-BC44A921C7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567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B2B15-9F06-41C3-811B-16E6A984B524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65A3C-6AB1-47DC-A58D-BC44A921C7F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688780"/>
            <a:ext cx="12193057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6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5690146"/>
            <a:ext cx="12192000" cy="1194198"/>
            <a:chOff x="0" y="5690146"/>
            <a:chExt cx="12192000" cy="1194198"/>
          </a:xfrm>
        </p:grpSpPr>
        <p:grpSp>
          <p:nvGrpSpPr>
            <p:cNvPr id="30" name="Group 29"/>
            <p:cNvGrpSpPr/>
            <p:nvPr/>
          </p:nvGrpSpPr>
          <p:grpSpPr>
            <a:xfrm>
              <a:off x="0" y="5690146"/>
              <a:ext cx="12192000" cy="1194198"/>
              <a:chOff x="0" y="5690146"/>
              <a:chExt cx="12192000" cy="119419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6059978"/>
                <a:ext cx="12192000" cy="798022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055716" y="6089657"/>
                <a:ext cx="51289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GB" sz="2800" b="1" dirty="0">
                    <a:solidFill>
                      <a:prstClr val="white"/>
                    </a:solidFill>
                  </a:rPr>
                  <a:t>YATE ACADEMY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073236" y="6422679"/>
                <a:ext cx="47278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GB" sz="2400" i="1" dirty="0">
                    <a:solidFill>
                      <a:prstClr val="white"/>
                    </a:solidFill>
                  </a:rPr>
                  <a:t>A BETTER CHANCE OF SUCCESS</a:t>
                </a:r>
              </a:p>
            </p:txBody>
          </p:sp>
          <p:sp>
            <p:nvSpPr>
              <p:cNvPr id="9" name="Flowchart: Data 8"/>
              <p:cNvSpPr/>
              <p:nvPr/>
            </p:nvSpPr>
            <p:spPr>
              <a:xfrm>
                <a:off x="9519458" y="6059978"/>
                <a:ext cx="2672542" cy="798022"/>
              </a:xfrm>
              <a:prstGeom prst="flowChartInputOutpu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1305310" y="6059293"/>
                <a:ext cx="886690" cy="7987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0018071" y="6191953"/>
                <a:ext cx="928059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GB" sz="1050" dirty="0">
                    <a:solidFill>
                      <a:prstClr val="black"/>
                    </a:solidFill>
                  </a:rPr>
                  <a:t>Proud to</a:t>
                </a:r>
              </a:p>
              <a:p>
                <a:pPr>
                  <a:defRPr/>
                </a:pPr>
                <a:r>
                  <a:rPr lang="en-GB" sz="1050" dirty="0">
                    <a:solidFill>
                      <a:prstClr val="black"/>
                    </a:solidFill>
                  </a:rPr>
                  <a:t>be part </a:t>
                </a:r>
              </a:p>
              <a:p>
                <a:pPr>
                  <a:defRPr/>
                </a:pPr>
                <a:r>
                  <a:rPr lang="en-GB" sz="1050" dirty="0">
                    <a:solidFill>
                      <a:prstClr val="black"/>
                    </a:solidFill>
                  </a:rPr>
                  <a:t>of the </a:t>
                </a: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flipH="1">
                <a:off x="9519458" y="6051266"/>
                <a:ext cx="562756" cy="832928"/>
              </a:xfrm>
              <a:prstGeom prst="line">
                <a:avLst/>
              </a:prstGeom>
              <a:ln w="57150"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5" name="Rectangle 4"/>
              <p:cNvSpPr/>
              <p:nvPr/>
            </p:nvSpPr>
            <p:spPr>
              <a:xfrm>
                <a:off x="0" y="6010102"/>
                <a:ext cx="12192000" cy="4987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0544" y="5690146"/>
                <a:ext cx="855172" cy="1032315"/>
              </a:xfrm>
              <a:prstGeom prst="rect">
                <a:avLst/>
              </a:prstGeom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6933" y="6080312"/>
              <a:ext cx="1498955" cy="684733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831559" y="671336"/>
            <a:ext cx="107062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solidFill>
                  <a:srgbClr val="FF0000"/>
                </a:solidFill>
              </a:rPr>
              <a:t>Character Education</a:t>
            </a:r>
          </a:p>
          <a:p>
            <a:pPr algn="ctr"/>
            <a:r>
              <a:rPr lang="en-GB" sz="8800" b="1" dirty="0" smtClean="0">
                <a:solidFill>
                  <a:srgbClr val="FF0000"/>
                </a:solidFill>
              </a:rPr>
              <a:t>Yate Academy</a:t>
            </a:r>
            <a:endParaRPr lang="en-GB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96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73" y="189779"/>
            <a:ext cx="4782908" cy="5633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272" y="189779"/>
            <a:ext cx="5410528" cy="572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48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49" y="74762"/>
            <a:ext cx="5724525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94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1402" y="517585"/>
            <a:ext cx="5460521" cy="947918"/>
          </a:xfrm>
        </p:spPr>
        <p:txBody>
          <a:bodyPr/>
          <a:lstStyle/>
          <a:p>
            <a:pPr algn="l"/>
            <a:r>
              <a:rPr lang="en-GB" dirty="0" smtClean="0"/>
              <a:t>Student Process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1953" y="1730374"/>
            <a:ext cx="4396598" cy="3546475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Do an event</a:t>
            </a:r>
          </a:p>
          <a:p>
            <a:r>
              <a:rPr lang="en-GB" dirty="0" smtClean="0"/>
              <a:t>Get it signed off by:</a:t>
            </a:r>
          </a:p>
          <a:p>
            <a:r>
              <a:rPr lang="en-GB" dirty="0" smtClean="0"/>
              <a:t>Mr Matthews</a:t>
            </a:r>
          </a:p>
          <a:p>
            <a:r>
              <a:rPr lang="en-GB" dirty="0" smtClean="0"/>
              <a:t>Mr Maggs</a:t>
            </a:r>
          </a:p>
          <a:p>
            <a:r>
              <a:rPr lang="en-GB" dirty="0" smtClean="0"/>
              <a:t>Miss Weech</a:t>
            </a:r>
          </a:p>
          <a:p>
            <a:r>
              <a:rPr lang="en-GB" dirty="0" smtClean="0"/>
              <a:t>Go and get your badge from Miss Hanley in the Discovery centre</a:t>
            </a:r>
          </a:p>
          <a:p>
            <a:r>
              <a:rPr lang="en-GB" dirty="0" smtClean="0"/>
              <a:t>Celebrate your success with a certificate from Miss Beckett in an assembly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8532"/>
            <a:ext cx="12211346" cy="1335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5725"/>
            <a:ext cx="5667375" cy="69437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31121" y="2989385"/>
            <a:ext cx="474785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KWE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139718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5532" y="-112144"/>
            <a:ext cx="9144000" cy="2387600"/>
          </a:xfrm>
        </p:spPr>
        <p:txBody>
          <a:bodyPr/>
          <a:lstStyle/>
          <a:p>
            <a:r>
              <a:rPr lang="en-GB" dirty="0" smtClean="0"/>
              <a:t>Reporting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7700" y="2573337"/>
            <a:ext cx="4835771" cy="2482239"/>
          </a:xfrm>
        </p:spPr>
        <p:txBody>
          <a:bodyPr>
            <a:normAutofit/>
          </a:bodyPr>
          <a:lstStyle/>
          <a:p>
            <a:r>
              <a:rPr lang="en-GB" dirty="0" smtClean="0"/>
              <a:t>End of Year Report </a:t>
            </a:r>
            <a:endParaRPr lang="en-GB" dirty="0"/>
          </a:p>
          <a:p>
            <a:r>
              <a:rPr lang="en-GB" dirty="0" smtClean="0"/>
              <a:t>highlighting character opportunities that have been attended</a:t>
            </a:r>
          </a:p>
          <a:p>
            <a:endParaRPr lang="en-GB" dirty="0"/>
          </a:p>
          <a:p>
            <a:r>
              <a:rPr lang="en-GB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8532"/>
            <a:ext cx="12211346" cy="1335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72" y="108284"/>
            <a:ext cx="3739920" cy="661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2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16399" y="735399"/>
            <a:ext cx="6021927" cy="451644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850" y="-2493262"/>
            <a:ext cx="6010488" cy="849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19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453" y="377157"/>
            <a:ext cx="10515600" cy="1325563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GREAT CHARACTER BUILDING ACTIVITIES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955" y="1554756"/>
            <a:ext cx="5779670" cy="407533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660669" y="3592425"/>
            <a:ext cx="2260121" cy="11620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Mr Maggs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Mr Matthews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81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4661" y="900113"/>
            <a:ext cx="9144000" cy="4919799"/>
          </a:xfrm>
        </p:spPr>
        <p:txBody>
          <a:bodyPr>
            <a:normAutofit fontScale="47500" lnSpcReduction="20000"/>
          </a:bodyPr>
          <a:lstStyle/>
          <a:p>
            <a:r>
              <a:rPr lang="en-GB" dirty="0" smtClean="0"/>
              <a:t>Careers / Universities / Work place visits / Guest speakers</a:t>
            </a:r>
          </a:p>
          <a:p>
            <a:r>
              <a:rPr lang="en-GB" dirty="0" smtClean="0"/>
              <a:t>This year …….</a:t>
            </a:r>
          </a:p>
          <a:p>
            <a:r>
              <a:rPr lang="en-GB" dirty="0" smtClean="0"/>
              <a:t>Residential Trip</a:t>
            </a:r>
            <a:endParaRPr lang="en-GB" dirty="0"/>
          </a:p>
          <a:p>
            <a:r>
              <a:rPr lang="en-GB" dirty="0" smtClean="0"/>
              <a:t> Youth 8 mentoring – </a:t>
            </a:r>
            <a:r>
              <a:rPr lang="en-GB" dirty="0" err="1"/>
              <a:t>K</a:t>
            </a:r>
            <a:r>
              <a:rPr lang="en-GB" dirty="0" err="1" smtClean="0"/>
              <a:t>endleshire</a:t>
            </a:r>
            <a:r>
              <a:rPr lang="en-GB" dirty="0" smtClean="0"/>
              <a:t> golf course Saturdays</a:t>
            </a:r>
          </a:p>
          <a:p>
            <a:r>
              <a:rPr lang="en-GB" dirty="0"/>
              <a:t>RAF &amp; Marines T1 / 2 </a:t>
            </a:r>
          </a:p>
          <a:p>
            <a:r>
              <a:rPr lang="en-GB" dirty="0" smtClean="0"/>
              <a:t>Grass Roots – T1</a:t>
            </a:r>
          </a:p>
          <a:p>
            <a:r>
              <a:rPr lang="en-GB" dirty="0" smtClean="0"/>
              <a:t>Crown Court - Sept 2019</a:t>
            </a:r>
          </a:p>
          <a:p>
            <a:r>
              <a:rPr lang="en-GB" dirty="0" smtClean="0"/>
              <a:t>Ben Saunders Polar Explorer Sept 2019</a:t>
            </a:r>
          </a:p>
          <a:p>
            <a:r>
              <a:rPr lang="en-GB" dirty="0" smtClean="0"/>
              <a:t>Heart Starters – Oct 2019</a:t>
            </a:r>
          </a:p>
          <a:p>
            <a:r>
              <a:rPr lang="en-GB" dirty="0" smtClean="0"/>
              <a:t>Road Safety presentations</a:t>
            </a:r>
          </a:p>
          <a:p>
            <a:r>
              <a:rPr lang="en-GB" dirty="0" smtClean="0"/>
              <a:t>Teen Tech - Oct 2019</a:t>
            </a:r>
          </a:p>
          <a:p>
            <a:r>
              <a:rPr lang="en-GB" dirty="0" smtClean="0"/>
              <a:t>Rotary Awards Art / 6</a:t>
            </a:r>
            <a:r>
              <a:rPr lang="en-GB" baseline="30000" dirty="0" smtClean="0"/>
              <a:t>th</a:t>
            </a:r>
            <a:r>
              <a:rPr lang="en-GB" dirty="0" smtClean="0"/>
              <a:t> Form short films</a:t>
            </a:r>
          </a:p>
          <a:p>
            <a:r>
              <a:rPr lang="en-GB" dirty="0" smtClean="0"/>
              <a:t>Great Western Air Ambulance site visit</a:t>
            </a:r>
          </a:p>
          <a:p>
            <a:r>
              <a:rPr lang="en-GB" dirty="0" smtClean="0"/>
              <a:t>Chief Superintendent Andy Bennet – T2</a:t>
            </a:r>
          </a:p>
          <a:p>
            <a:r>
              <a:rPr lang="en-GB" dirty="0"/>
              <a:t>Cambridge University – Dec 2019</a:t>
            </a:r>
          </a:p>
          <a:p>
            <a:r>
              <a:rPr lang="en-GB" dirty="0" smtClean="0"/>
              <a:t>Cyber Security - Dec 2019</a:t>
            </a:r>
          </a:p>
          <a:p>
            <a:r>
              <a:rPr lang="en-GB" dirty="0"/>
              <a:t>UWE Careers </a:t>
            </a:r>
            <a:r>
              <a:rPr lang="en-GB" dirty="0" smtClean="0"/>
              <a:t>– Jan 2020</a:t>
            </a:r>
          </a:p>
          <a:p>
            <a:r>
              <a:rPr lang="en-GB" dirty="0" smtClean="0"/>
              <a:t>Digital </a:t>
            </a:r>
            <a:r>
              <a:rPr lang="en-GB" dirty="0"/>
              <a:t>explorers 2020</a:t>
            </a:r>
            <a:endParaRPr lang="en-GB" dirty="0" smtClean="0"/>
          </a:p>
          <a:p>
            <a:r>
              <a:rPr lang="en-GB" dirty="0" smtClean="0"/>
              <a:t>What Career NEC March 2020</a:t>
            </a:r>
          </a:p>
          <a:p>
            <a:r>
              <a:rPr lang="en-GB" dirty="0" smtClean="0"/>
              <a:t>Many </a:t>
            </a:r>
            <a:r>
              <a:rPr lang="en-GB" dirty="0" err="1" smtClean="0"/>
              <a:t>many</a:t>
            </a:r>
            <a:r>
              <a:rPr lang="en-GB" dirty="0" smtClean="0"/>
              <a:t> more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8532"/>
            <a:ext cx="12211346" cy="133514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33673" y="-715993"/>
            <a:ext cx="9144000" cy="17674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800" dirty="0" smtClean="0"/>
              <a:t>Character Additions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93359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7926" cy="599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01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3517" y="2856089"/>
            <a:ext cx="12295517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 smtClean="0"/>
              <a:t>Knowledge will give you </a:t>
            </a:r>
          </a:p>
          <a:p>
            <a:pPr marL="0" indent="0" algn="ctr">
              <a:buNone/>
            </a:pPr>
            <a:r>
              <a:rPr lang="en-GB" sz="4800" dirty="0" smtClean="0"/>
              <a:t>POWER</a:t>
            </a:r>
            <a:r>
              <a:rPr lang="en-GB" sz="5400" dirty="0" smtClean="0"/>
              <a:t> </a:t>
            </a:r>
          </a:p>
          <a:p>
            <a:pPr marL="0" indent="0" algn="ctr">
              <a:buNone/>
            </a:pPr>
            <a:r>
              <a:rPr lang="en-GB" sz="4800" dirty="0" smtClean="0"/>
              <a:t>But Character </a:t>
            </a:r>
          </a:p>
          <a:p>
            <a:pPr marL="0" indent="0" algn="ctr">
              <a:buNone/>
            </a:pPr>
            <a:r>
              <a:rPr lang="en-GB" sz="4800" dirty="0" smtClean="0"/>
              <a:t>RESPECT</a:t>
            </a:r>
            <a:endParaRPr lang="en-GB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454" y="0"/>
            <a:ext cx="4291937" cy="285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78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1707"/>
            <a:ext cx="12350274" cy="314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4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316" y="-95162"/>
            <a:ext cx="8195095" cy="614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8532"/>
            <a:ext cx="12211346" cy="1335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645" y="175488"/>
            <a:ext cx="9397042" cy="52876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1162" y="5055079"/>
            <a:ext cx="8428008" cy="405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102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6"/>
            <a:ext cx="5581650" cy="401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0524" y="30486"/>
            <a:ext cx="4401452" cy="2781300"/>
          </a:xfrm>
          <a:prstGeom prst="rect">
            <a:avLst/>
          </a:prstGeom>
          <a:noFill/>
        </p:spPr>
      </p:pic>
      <p:pic>
        <p:nvPicPr>
          <p:cNvPr id="6" name="Picture 6" descr="IMG_00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78" y="3836581"/>
            <a:ext cx="2858603" cy="2144175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8137" y="3368271"/>
            <a:ext cx="4581525" cy="2562746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5675" y="0"/>
            <a:ext cx="4214824" cy="268039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26312" y="2696660"/>
            <a:ext cx="3943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Character Building!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13491" y="2899959"/>
            <a:ext cx="3466840" cy="3080797"/>
          </a:xfrm>
          <a:prstGeom prst="rect">
            <a:avLst/>
          </a:prstGeom>
          <a:noFill/>
        </p:spPr>
      </p:pic>
      <p:sp>
        <p:nvSpPr>
          <p:cNvPr id="11" name="5-Point Star 10"/>
          <p:cNvSpPr/>
          <p:nvPr/>
        </p:nvSpPr>
        <p:spPr>
          <a:xfrm>
            <a:off x="11587737" y="619125"/>
            <a:ext cx="385188" cy="2190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851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029575" y="1690688"/>
            <a:ext cx="3943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Character Building!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5125"/>
            <a:ext cx="7725591" cy="5414573"/>
          </a:xfrm>
        </p:spPr>
      </p:pic>
      <p:pic>
        <p:nvPicPr>
          <p:cNvPr id="1026" name="Picture 2" descr="28d91ee3-a303-4375-a52a-a3428983ad32@GBRP2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805" y="2593792"/>
            <a:ext cx="3943350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700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7735" y="146650"/>
            <a:ext cx="9144000" cy="1085940"/>
          </a:xfrm>
        </p:spPr>
        <p:txBody>
          <a:bodyPr/>
          <a:lstStyle/>
          <a:p>
            <a:r>
              <a:rPr lang="en-GB" dirty="0" smtClean="0"/>
              <a:t>Character Intent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210" y="1330566"/>
            <a:ext cx="10656120" cy="3722697"/>
          </a:xfrm>
        </p:spPr>
        <p:txBody>
          <a:bodyPr>
            <a:normAutofit lnSpcReduction="10000"/>
          </a:bodyPr>
          <a:lstStyle/>
          <a:p>
            <a:pPr algn="l"/>
            <a:r>
              <a:rPr lang="en-GB" dirty="0"/>
              <a:t>At Yate Academy success is not just </a:t>
            </a:r>
            <a:r>
              <a:rPr lang="en-GB" dirty="0" smtClean="0"/>
              <a:t>measured </a:t>
            </a:r>
            <a:r>
              <a:rPr lang="en-GB" dirty="0"/>
              <a:t>by academic achievement </a:t>
            </a:r>
            <a:r>
              <a:rPr lang="en-GB" dirty="0" smtClean="0"/>
              <a:t>but </a:t>
            </a:r>
            <a:r>
              <a:rPr lang="en-GB" dirty="0"/>
              <a:t>by the character </a:t>
            </a:r>
            <a:r>
              <a:rPr lang="en-GB" dirty="0" smtClean="0"/>
              <a:t>of an individual. </a:t>
            </a:r>
          </a:p>
          <a:p>
            <a:pPr algn="l"/>
            <a:endParaRPr lang="en-GB" dirty="0"/>
          </a:p>
          <a:p>
            <a:pPr algn="l"/>
            <a:r>
              <a:rPr lang="en-GB" dirty="0" smtClean="0"/>
              <a:t>Our </a:t>
            </a:r>
            <a:r>
              <a:rPr lang="en-GB" dirty="0"/>
              <a:t>aim is to make every child in our care the very best version of themselves </a:t>
            </a:r>
            <a:r>
              <a:rPr lang="en-GB" dirty="0" smtClean="0"/>
              <a:t>through </a:t>
            </a:r>
            <a:r>
              <a:rPr lang="en-GB" dirty="0"/>
              <a:t>nurturing talent, channelling creativity, exposing ambition and competing for excellence. </a:t>
            </a:r>
            <a:endParaRPr lang="en-GB" dirty="0" smtClean="0"/>
          </a:p>
          <a:p>
            <a:pPr algn="l"/>
            <a:endParaRPr lang="en-GB" dirty="0"/>
          </a:p>
          <a:p>
            <a:pPr algn="l"/>
            <a:r>
              <a:rPr lang="en-GB" dirty="0" smtClean="0"/>
              <a:t>Students </a:t>
            </a:r>
            <a:r>
              <a:rPr lang="en-GB" dirty="0"/>
              <a:t>at Yate will experience a rich tapestry of opportunities that will </a:t>
            </a:r>
            <a:r>
              <a:rPr lang="en-GB" dirty="0" smtClean="0"/>
              <a:t>shape </a:t>
            </a:r>
            <a:r>
              <a:rPr lang="en-GB" dirty="0"/>
              <a:t>choices, develop pride and confidence as well as prepare students for their next steps in life.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8532"/>
            <a:ext cx="12211346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64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0516" y="2116366"/>
            <a:ext cx="4517366" cy="2387600"/>
          </a:xfrm>
        </p:spPr>
        <p:txBody>
          <a:bodyPr>
            <a:normAutofit fontScale="90000"/>
          </a:bodyPr>
          <a:lstStyle/>
          <a:p>
            <a:r>
              <a:rPr lang="en-GB" sz="4400" dirty="0" smtClean="0"/>
              <a:t>Booklet</a:t>
            </a:r>
            <a:br>
              <a:rPr lang="en-GB" sz="4400" dirty="0" smtClean="0"/>
            </a:br>
            <a:r>
              <a:rPr lang="en-GB" sz="4400" dirty="0" smtClean="0"/>
              <a:t>3 Values</a:t>
            </a:r>
            <a:br>
              <a:rPr lang="en-GB" sz="4400" dirty="0" smtClean="0"/>
            </a:br>
            <a:r>
              <a:rPr lang="en-GB" sz="4400" dirty="0" smtClean="0"/>
              <a:t>5 Awards per value</a:t>
            </a:r>
            <a:br>
              <a:rPr lang="en-GB" sz="4400" dirty="0" smtClean="0"/>
            </a:br>
            <a:r>
              <a:rPr lang="en-GB" sz="4400" dirty="0" smtClean="0"/>
              <a:t>3 Badges per Award</a:t>
            </a:r>
            <a:br>
              <a:rPr lang="en-GB" sz="4400" dirty="0" smtClean="0"/>
            </a:b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 smtClean="0"/>
              <a:t>Total 45 badges </a:t>
            </a:r>
            <a:br>
              <a:rPr lang="en-GB" sz="4400" dirty="0" smtClean="0"/>
            </a:b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 smtClean="0"/>
              <a:t> 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8532"/>
            <a:ext cx="12211346" cy="1335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29757"/>
            <a:ext cx="3886200" cy="5438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418" y="3441928"/>
            <a:ext cx="31051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53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98124" y="3655481"/>
            <a:ext cx="4517366" cy="2387600"/>
          </a:xfrm>
        </p:spPr>
        <p:txBody>
          <a:bodyPr>
            <a:normAutofit fontScale="90000"/>
          </a:bodyPr>
          <a:lstStyle/>
          <a:p>
            <a:r>
              <a:rPr lang="en-GB" sz="4400" dirty="0" smtClean="0"/>
              <a:t>Booklet</a:t>
            </a:r>
            <a:br>
              <a:rPr lang="en-GB" sz="4400" dirty="0" smtClean="0"/>
            </a:br>
            <a:r>
              <a:rPr lang="en-GB" sz="4400" dirty="0" smtClean="0"/>
              <a:t>3 Values</a:t>
            </a:r>
            <a:br>
              <a:rPr lang="en-GB" sz="4400" dirty="0" smtClean="0"/>
            </a:br>
            <a:r>
              <a:rPr lang="en-GB" sz="4400" dirty="0" smtClean="0"/>
              <a:t>5 Awards per Value</a:t>
            </a:r>
            <a:br>
              <a:rPr lang="en-GB" sz="4400" dirty="0" smtClean="0"/>
            </a:br>
            <a:r>
              <a:rPr lang="en-GB" sz="4400" dirty="0" smtClean="0"/>
              <a:t>3 Badges per Award</a:t>
            </a:r>
            <a:br>
              <a:rPr lang="en-GB" sz="4400" dirty="0" smtClean="0"/>
            </a:b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 smtClean="0"/>
              <a:t>Total 45 badges </a:t>
            </a:r>
            <a:br>
              <a:rPr lang="en-GB" sz="4400" dirty="0" smtClean="0"/>
            </a:b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 smtClean="0"/>
              <a:t>Diverse offer </a:t>
            </a:r>
            <a:br>
              <a:rPr lang="en-GB" sz="4400" dirty="0" smtClean="0"/>
            </a:b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 smtClean="0"/>
              <a:t> 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8532"/>
            <a:ext cx="12211346" cy="1335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321" y="97074"/>
            <a:ext cx="5817866" cy="59460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24125" y="473158"/>
            <a:ext cx="6096000" cy="55699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8000"/>
              </a:lnSpc>
              <a:spcAft>
                <a:spcPts val="0"/>
              </a:spcAft>
            </a:pPr>
            <a:r>
              <a:rPr lang="en-GB" sz="1600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Exhibit or perform your creative talent at the school</a:t>
            </a:r>
          </a:p>
          <a:p>
            <a:pPr algn="just">
              <a:lnSpc>
                <a:spcPct val="118000"/>
              </a:lnSpc>
              <a:spcAft>
                <a:spcPts val="600"/>
              </a:spcAft>
            </a:pPr>
            <a:r>
              <a:rPr lang="en-GB" sz="1600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Read 10 books from the </a:t>
            </a:r>
            <a:r>
              <a:rPr lang="en-GB" sz="1600" kern="1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Greenshaw</a:t>
            </a:r>
            <a:r>
              <a:rPr lang="en-GB" sz="1600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Canon list</a:t>
            </a:r>
          </a:p>
          <a:p>
            <a:pPr algn="just">
              <a:lnSpc>
                <a:spcPct val="118000"/>
              </a:lnSpc>
              <a:spcAft>
                <a:spcPts val="600"/>
              </a:spcAft>
            </a:pPr>
            <a:r>
              <a:rPr lang="en-GB" sz="1600" b="1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Attend 3 external Higher Academic events (Ivy League </a:t>
            </a:r>
            <a:r>
              <a:rPr lang="en-GB" sz="1600" b="1" kern="1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Lectures)</a:t>
            </a:r>
            <a:endParaRPr lang="en-GB" sz="1600" kern="14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8000"/>
              </a:lnSpc>
            </a:pPr>
            <a:r>
              <a:rPr lang="en-GB" sz="1600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Take part in 1-2-1 interview with a careers advisor</a:t>
            </a:r>
          </a:p>
          <a:p>
            <a:pPr algn="just">
              <a:lnSpc>
                <a:spcPct val="118000"/>
              </a:lnSpc>
              <a:spcAft>
                <a:spcPts val="0"/>
              </a:spcAft>
            </a:pPr>
            <a:endParaRPr lang="en-GB" sz="1600" kern="14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8000"/>
              </a:lnSpc>
              <a:spcAft>
                <a:spcPts val="0"/>
              </a:spcAft>
            </a:pPr>
            <a:endParaRPr lang="en-GB" sz="1600" kern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8000"/>
              </a:lnSpc>
              <a:spcAft>
                <a:spcPts val="0"/>
              </a:spcAft>
            </a:pPr>
            <a:r>
              <a:rPr lang="en-GB" sz="1600" kern="1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Represent </a:t>
            </a:r>
            <a:r>
              <a:rPr lang="en-GB" sz="1600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 school or yourself at a competitive sport</a:t>
            </a:r>
          </a:p>
          <a:p>
            <a:pPr algn="just">
              <a:lnSpc>
                <a:spcPct val="118000"/>
              </a:lnSpc>
              <a:spcAft>
                <a:spcPts val="0"/>
              </a:spcAft>
            </a:pPr>
            <a:r>
              <a:rPr lang="en-GB" sz="1600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Research and Present 3 times to members of staff at Yate Academy</a:t>
            </a:r>
          </a:p>
          <a:p>
            <a:pPr algn="just">
              <a:lnSpc>
                <a:spcPct val="118000"/>
              </a:lnSpc>
              <a:spcAft>
                <a:spcPts val="600"/>
              </a:spcAft>
            </a:pPr>
            <a:r>
              <a:rPr lang="en-GB" sz="1600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Be on the student council or leadership team</a:t>
            </a:r>
          </a:p>
          <a:p>
            <a:pPr algn="just">
              <a:lnSpc>
                <a:spcPct val="118000"/>
              </a:lnSpc>
              <a:spcAft>
                <a:spcPts val="0"/>
              </a:spcAft>
            </a:pPr>
            <a:r>
              <a:rPr lang="en-GB" sz="1600" kern="1400" dirty="0">
                <a:latin typeface="Calibri" panose="020F0502020204030204" pitchFamily="34" charset="0"/>
                <a:ea typeface="Times New Roman" panose="02020603050405020304" pitchFamily="18" charset="0"/>
              </a:rPr>
              <a:t>Complete a residential school trip</a:t>
            </a:r>
          </a:p>
          <a:p>
            <a:pPr algn="just">
              <a:lnSpc>
                <a:spcPct val="118000"/>
              </a:lnSpc>
              <a:spcAft>
                <a:spcPts val="600"/>
              </a:spcAft>
            </a:pPr>
            <a:r>
              <a:rPr lang="en-GB" sz="1600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GB" sz="1600" kern="14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8000"/>
              </a:lnSpc>
              <a:spcAft>
                <a:spcPts val="600"/>
              </a:spcAft>
            </a:pPr>
            <a:endParaRPr lang="en-GB" sz="1600" kern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8000"/>
              </a:lnSpc>
              <a:spcAft>
                <a:spcPts val="600"/>
              </a:spcAft>
            </a:pPr>
            <a:r>
              <a:rPr lang="en-GB" sz="1600" kern="1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Take </a:t>
            </a:r>
            <a:r>
              <a:rPr lang="en-GB" sz="1600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part in an event which improves your local environment</a:t>
            </a:r>
          </a:p>
          <a:p>
            <a:pPr algn="just">
              <a:lnSpc>
                <a:spcPct val="118000"/>
              </a:lnSpc>
              <a:spcAft>
                <a:spcPts val="0"/>
              </a:spcAft>
            </a:pPr>
            <a:r>
              <a:rPr lang="en-GB" sz="1600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Visit 2 different of the following: </a:t>
            </a:r>
            <a:r>
              <a:rPr lang="en-GB" sz="1600" i="1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gallery, theatre, museum, concert, ballet, opera, art cinema or similar</a:t>
            </a:r>
            <a:endParaRPr lang="en-GB" sz="1600" kern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8000"/>
              </a:lnSpc>
              <a:spcAft>
                <a:spcPts val="600"/>
              </a:spcAft>
            </a:pPr>
            <a:r>
              <a:rPr lang="en-GB" sz="1600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8000"/>
              </a:lnSpc>
              <a:spcAft>
                <a:spcPts val="600"/>
              </a:spcAft>
            </a:pPr>
            <a:r>
              <a:rPr lang="en-GB" sz="1600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72486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284</Words>
  <Application>Microsoft Office PowerPoint</Application>
  <PresentationFormat>Widescreen</PresentationFormat>
  <Paragraphs>76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Character Intent</vt:lpstr>
      <vt:lpstr>Booklet 3 Values 5 Awards per value 3 Badges per Award  Total 45 badges    </vt:lpstr>
      <vt:lpstr>Booklet 3 Values 5 Awards per Value 3 Badges per Award  Total 45 badges   Diverse offer    </vt:lpstr>
      <vt:lpstr>PowerPoint Presentation</vt:lpstr>
      <vt:lpstr>PowerPoint Presentation</vt:lpstr>
      <vt:lpstr>Student Process</vt:lpstr>
      <vt:lpstr>Reporting </vt:lpstr>
      <vt:lpstr>PowerPoint Presentation</vt:lpstr>
      <vt:lpstr>ALL GREAT CHARACTER BUILDING ACTIVITIES</vt:lpstr>
      <vt:lpstr>PowerPoint Presentation</vt:lpstr>
      <vt:lpstr>PowerPoint Presentation</vt:lpstr>
      <vt:lpstr>PowerPoint Presentation</vt:lpstr>
    </vt:vector>
  </TitlesOfParts>
  <Company>Lakers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Matthews</dc:creator>
  <cp:lastModifiedBy>Simon Matthews</cp:lastModifiedBy>
  <cp:revision>51</cp:revision>
  <dcterms:created xsi:type="dcterms:W3CDTF">2019-09-09T12:06:45Z</dcterms:created>
  <dcterms:modified xsi:type="dcterms:W3CDTF">2019-11-28T14:00:42Z</dcterms:modified>
</cp:coreProperties>
</file>