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7" r:id="rId2"/>
    <p:sldId id="328" r:id="rId3"/>
    <p:sldId id="330" r:id="rId4"/>
    <p:sldId id="257" r:id="rId5"/>
    <p:sldId id="313" r:id="rId6"/>
    <p:sldId id="314" r:id="rId7"/>
    <p:sldId id="260" r:id="rId8"/>
    <p:sldId id="256" r:id="rId9"/>
    <p:sldId id="269" r:id="rId10"/>
    <p:sldId id="274" r:id="rId11"/>
    <p:sldId id="320" r:id="rId12"/>
    <p:sldId id="258" r:id="rId13"/>
    <p:sldId id="325" r:id="rId14"/>
    <p:sldId id="322" r:id="rId15"/>
    <p:sldId id="321" r:id="rId16"/>
    <p:sldId id="319" r:id="rId17"/>
    <p:sldId id="300" r:id="rId18"/>
    <p:sldId id="326" r:id="rId19"/>
    <p:sldId id="315" r:id="rId20"/>
    <p:sldId id="329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60" d="100"/>
          <a:sy n="60" d="100"/>
        </p:scale>
        <p:origin x="7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146C-1E46-4981-86A8-19D424048750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B653E-8679-44A7-9FF9-82A7AB73F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3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EE43B-3FCC-43CD-9BC3-105C625B2297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0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0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0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2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6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3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7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2B15-9F06-41C3-811B-16E6A984B524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88780"/>
            <a:ext cx="121930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C8E3-7099-4586-AD74-7332E1513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GB" dirty="0"/>
              <a:t>Careers Education </a:t>
            </a:r>
            <a:br>
              <a:rPr lang="en-GB" dirty="0"/>
            </a:br>
            <a:r>
              <a:rPr lang="en-GB" dirty="0"/>
              <a:t>Yate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0632C-D10E-4003-B271-90B6F325E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0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739" y="540445"/>
            <a:ext cx="5460521" cy="947918"/>
          </a:xfrm>
        </p:spPr>
        <p:txBody>
          <a:bodyPr/>
          <a:lstStyle/>
          <a:p>
            <a:pPr algn="l"/>
            <a:r>
              <a:rPr lang="en-GB" dirty="0"/>
              <a:t>Student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6290" y="1753234"/>
            <a:ext cx="4396598" cy="35464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Do an event</a:t>
            </a:r>
          </a:p>
          <a:p>
            <a:r>
              <a:rPr lang="en-GB" dirty="0"/>
              <a:t>Get it signed off by any teacher</a:t>
            </a:r>
          </a:p>
          <a:p>
            <a:r>
              <a:rPr lang="en-GB" dirty="0"/>
              <a:t>Who submits a Google form (tbc)</a:t>
            </a:r>
          </a:p>
          <a:p>
            <a:r>
              <a:rPr lang="en-GB" dirty="0"/>
              <a:t>TKI/SMA/KWE will access and confirm</a:t>
            </a:r>
          </a:p>
          <a:p>
            <a:r>
              <a:rPr lang="en-GB" dirty="0"/>
              <a:t>Get your badge from the Discovery centre</a:t>
            </a:r>
          </a:p>
          <a:p>
            <a:r>
              <a:rPr lang="en-GB" dirty="0"/>
              <a:t>Celebrate your success with a certificate in an assembly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1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CC2A-EF9A-45F7-9CEF-352478D2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Character Priority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D9885F-0C27-479C-818E-D01177078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Every student is able to reflect, record and confidently articulate their experiences, that result in all students achieving a wide range of character awards.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88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4BD3C3-3B07-4645-9D9A-57C03C5919F4}"/>
              </a:ext>
            </a:extLst>
          </p:cNvPr>
          <p:cNvSpPr/>
          <p:nvPr/>
        </p:nvSpPr>
        <p:spPr>
          <a:xfrm>
            <a:off x="645822" y="726864"/>
            <a:ext cx="8108576" cy="49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Adaptive 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Willing to change in response to circumstances.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Clear-thinking and intellectually active.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Ambitious 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Having desire and determination to achieve success.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Attentive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Showing careful attention to the comfort or wishes of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Charitable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Kind and tolerant in judging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Compassionate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Showing sympathy and concern for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Certain in one’s worth, abilities and qualities.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Showing careful thought not to inconvenience or harm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Complying readily with requests to achieve mutual ends.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Courageous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Able to do things that one fears.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Curious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Showing a strong desire to know or learn new things.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Working carefully and persistently.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Encouraging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Giving others support, confidence or hope.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Ready and able to adapt to different circumstances.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Forgiving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Feeling no anger or resentment to offences or mistakes.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76EF3-6705-423B-AD10-6866D95AC098}"/>
              </a:ext>
            </a:extLst>
          </p:cNvPr>
          <p:cNvSpPr/>
          <p:nvPr/>
        </p:nvSpPr>
        <p:spPr>
          <a:xfrm>
            <a:off x="6593178" y="712674"/>
            <a:ext cx="8942294" cy="49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Thinking and acting for oneself.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Being friendly, generous, and considerate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Liberal 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Respecting behaviour and opinions different from one’s own.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Take notice of and make an effort to hear others.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Methodical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Orderly and systematic in thought or behaviour.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 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Conscious and aware of the present moment.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Continuing firmly despite difficulty or opposition.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 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Acting respectfully and considerately.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Showing determination or resolve.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Having sound judgement; fair and sensible.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Reliable 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Consistently good in quality or performance.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Respectful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Showing regard for the feelings, wishes or rights of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Self-controlled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Managing emotions and desires well in difficult situations.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Providing encouragement or emotional help to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Truthfu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l– Telling or expressing the truth; honest.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0D2F2-1D32-45C1-AE77-A12FA37D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8780"/>
            <a:ext cx="12193057" cy="1335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1248A-E035-4212-A79C-06651E67817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Highlight the Character Traits you have accessed in the lesson</a:t>
            </a:r>
          </a:p>
        </p:txBody>
      </p:sp>
    </p:spTree>
    <p:extLst>
      <p:ext uri="{BB962C8B-B14F-4D97-AF65-F5344CB8AC3E}">
        <p14:creationId xmlns:p14="http://schemas.microsoft.com/office/powerpoint/2010/main" val="89737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2277-01D8-4969-B264-000C647B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62731"/>
            <a:ext cx="10515600" cy="1325563"/>
          </a:xfrm>
        </p:spPr>
        <p:txBody>
          <a:bodyPr/>
          <a:lstStyle/>
          <a:p>
            <a:r>
              <a:rPr lang="en-GB" dirty="0"/>
              <a:t>PSHE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5268-A9F1-4AF8-94DE-C4955B57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380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Character reflection for each end of lesson </a:t>
            </a:r>
          </a:p>
          <a:p>
            <a:pPr marL="0" indent="0">
              <a:buNone/>
            </a:pPr>
            <a:r>
              <a:rPr lang="en-GB" dirty="0"/>
              <a:t>Part of the PSHE booklet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51718-96F3-42A5-9D2D-348C6DB9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172217"/>
            <a:ext cx="6683374" cy="37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3023-2753-411A-A59A-61374BB4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 dedicated character lesson per term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0054-E4E8-4897-8984-5F2C4BBB6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1577340"/>
            <a:ext cx="11384280" cy="45996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provide time and space for reflection on character development </a:t>
            </a:r>
          </a:p>
          <a:p>
            <a:pPr marL="0" indent="0">
              <a:buNone/>
            </a:pPr>
            <a:r>
              <a:rPr lang="en-GB" dirty="0"/>
              <a:t>Filling out Character Booklet using generated report of activities undertaken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Scaffolding of the language of character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83CCD-751F-4BDF-96F6-8BF76852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3516983"/>
            <a:ext cx="4774882" cy="2346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E0E38-93DD-4AA1-9B70-A5D195C9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453" y="2534003"/>
            <a:ext cx="1989941" cy="34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D863-4843-4857-86CA-AF204FE6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Relaunch / raise character profile</a:t>
            </a:r>
            <a:br>
              <a:rPr lang="en-GB" dirty="0"/>
            </a:br>
            <a:r>
              <a:rPr lang="en-GB" dirty="0"/>
              <a:t>COVID 19 Badge </a:t>
            </a:r>
          </a:p>
        </p:txBody>
      </p:sp>
      <p:pic>
        <p:nvPicPr>
          <p:cNvPr id="2050" name="Picture 2" descr="COVID-19 Update – Destiny Support Care">
            <a:extLst>
              <a:ext uri="{FF2B5EF4-FFF2-40B4-BE49-F238E27FC236}">
                <a16:creationId xmlns:a16="http://schemas.microsoft.com/office/drawing/2014/main" id="{E9428ADA-5D4B-461C-8F5C-A5482AC93E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2048124"/>
            <a:ext cx="5153025" cy="27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0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FBFF-4D96-43C2-9990-9C5DE7E6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673D-CBD1-4B5F-80E4-3B18166AA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2CA47-76E5-4512-BA86-813F8FFC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48" y="902970"/>
            <a:ext cx="3582353" cy="3969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484C6-0235-4976-BCC4-655726C4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902970"/>
            <a:ext cx="7352348" cy="41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59356A-9179-4383-8DA8-9A413920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28" y="2951796"/>
            <a:ext cx="4369384" cy="3138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26312" y="2696660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Character Building!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11587737" y="619125"/>
            <a:ext cx="385188" cy="2190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34FB745-F661-4F08-A508-78C4CD643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0659" y="3302294"/>
            <a:ext cx="3371957" cy="2764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D34EC-13D0-4467-9805-FC8DD861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784" y="2313"/>
            <a:ext cx="2928333" cy="3299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EF57BE-7898-4662-9E3C-BE93D69CE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496" y="-206991"/>
            <a:ext cx="4061316" cy="3261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3BF912-D74C-4B17-99EC-9FB5A5509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13484"/>
            <a:ext cx="4450659" cy="27769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298930-80F5-4591-9814-83D941AD8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020" y="-23677"/>
            <a:ext cx="2865274" cy="33406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0F772C-6595-40CC-94E0-AC8DA70EE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060" y="0"/>
            <a:ext cx="2479080" cy="32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5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AE2E-A288-4806-88C8-8A38632A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1st Character Lesson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09B1-5F35-43FC-82F6-79F020D6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Students revisit the character booklet </a:t>
            </a:r>
          </a:p>
          <a:p>
            <a:pPr marL="0" indent="0">
              <a:buNone/>
            </a:pPr>
            <a:r>
              <a:rPr lang="en-GB" dirty="0"/>
              <a:t>Back fill activities from last year using the report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a short overview of one or more positive experiences from the past 5 months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will then be collated and COVID Badges Awarded</a:t>
            </a:r>
          </a:p>
        </p:txBody>
      </p:sp>
    </p:spTree>
    <p:extLst>
      <p:ext uri="{BB962C8B-B14F-4D97-AF65-F5344CB8AC3E}">
        <p14:creationId xmlns:p14="http://schemas.microsoft.com/office/powerpoint/2010/main" val="200272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0208DF-D4C1-4C7C-897F-ED34FC5F2AEF}"/>
              </a:ext>
            </a:extLst>
          </p:cNvPr>
          <p:cNvSpPr txBox="1"/>
          <p:nvPr/>
        </p:nvSpPr>
        <p:spPr>
          <a:xfrm>
            <a:off x="393700" y="-99060"/>
            <a:ext cx="11925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For this 1</a:t>
            </a:r>
            <a:r>
              <a:rPr lang="en-GB" sz="3200" baseline="30000" dirty="0"/>
              <a:t>st</a:t>
            </a:r>
            <a:r>
              <a:rPr lang="en-GB" sz="3200" dirty="0"/>
              <a:t> lessons preparation </a:t>
            </a:r>
          </a:p>
          <a:p>
            <a:pPr algn="ctr"/>
            <a:r>
              <a:rPr lang="en-GB" sz="3200" dirty="0"/>
              <a:t>I would like each teacher to Model/Scaffold </a:t>
            </a:r>
          </a:p>
          <a:p>
            <a:pPr algn="ctr"/>
            <a:r>
              <a:rPr lang="en-GB" sz="3200" dirty="0"/>
              <a:t>Using their own positive example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F4B25-05B8-46E7-A1DC-55D841F8F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86" y="1644272"/>
            <a:ext cx="73247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0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CAFA-398F-4A08-A739-A1382021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of study will follow UNIFROG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4DD4-66C4-4FF7-AD03-8471D148A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Students have had Careers opportunities each week during lock down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Dedicated career lessons each term to access and develop career language using UNIFROG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9 and 10 big and little Interviews </a:t>
            </a:r>
          </a:p>
          <a:p>
            <a:pPr marL="0" indent="0">
              <a:buNone/>
            </a:pPr>
            <a:r>
              <a:rPr lang="en-GB" dirty="0"/>
              <a:t>CV preparation completed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52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D8947-8E13-4844-8A04-01EDF646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0"/>
            <a:ext cx="5859568" cy="596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9E42B-561D-455E-B046-33C0702A7688}"/>
              </a:ext>
            </a:extLst>
          </p:cNvPr>
          <p:cNvSpPr txBox="1"/>
          <p:nvPr/>
        </p:nvSpPr>
        <p:spPr>
          <a:xfrm>
            <a:off x="7607300" y="1461006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Online Pilates for staff is available via zoom</a:t>
            </a:r>
          </a:p>
          <a:p>
            <a:endParaRPr lang="en-GB" sz="3200" dirty="0"/>
          </a:p>
          <a:p>
            <a:r>
              <a:rPr lang="en-GB" sz="3200" dirty="0"/>
              <a:t>If you are interested please have a chat with me </a:t>
            </a:r>
          </a:p>
        </p:txBody>
      </p:sp>
    </p:spTree>
    <p:extLst>
      <p:ext uri="{BB962C8B-B14F-4D97-AF65-F5344CB8AC3E}">
        <p14:creationId xmlns:p14="http://schemas.microsoft.com/office/powerpoint/2010/main" val="352688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3517" y="2856089"/>
            <a:ext cx="1229551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Knowledge will give you </a:t>
            </a:r>
          </a:p>
          <a:p>
            <a:pPr marL="0" indent="0" algn="ctr">
              <a:buNone/>
            </a:pPr>
            <a:r>
              <a:rPr lang="en-GB" sz="4800" dirty="0"/>
              <a:t>POWER</a:t>
            </a:r>
            <a:r>
              <a:rPr lang="en-GB" sz="5400" dirty="0"/>
              <a:t> </a:t>
            </a:r>
          </a:p>
          <a:p>
            <a:pPr marL="0" indent="0" algn="ctr">
              <a:buNone/>
            </a:pPr>
            <a:r>
              <a:rPr lang="en-GB" sz="4800" dirty="0"/>
              <a:t>But Character </a:t>
            </a:r>
          </a:p>
          <a:p>
            <a:pPr marL="0" indent="0" algn="ctr">
              <a:buNone/>
            </a:pPr>
            <a:r>
              <a:rPr lang="en-GB" sz="4800" dirty="0"/>
              <a:t>RESPECT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54" y="0"/>
            <a:ext cx="4291937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8B97-A0B7-4560-A83A-B5778F6B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 visits and Guest Speakers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7231-EC9A-475C-9AEB-FD179728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2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Trips and visits are on hold until further notice – Jan 2021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Guest Speakers – are available online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Speakers for schools archive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Onsite speakers tbc </a:t>
            </a:r>
          </a:p>
        </p:txBody>
      </p:sp>
      <p:pic>
        <p:nvPicPr>
          <p:cNvPr id="3074" name="Picture 2" descr="Jobs with SPEAKERS FOR SCHOOLS | CharityJob">
            <a:extLst>
              <a:ext uri="{FF2B5EF4-FFF2-40B4-BE49-F238E27FC236}">
                <a16:creationId xmlns:a16="http://schemas.microsoft.com/office/drawing/2014/main" id="{BD14FB35-39AA-48FC-B391-91155B61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221832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0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690146"/>
            <a:ext cx="12192000" cy="1194198"/>
            <a:chOff x="0" y="5690146"/>
            <a:chExt cx="12192000" cy="1194198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5690146"/>
              <a:ext cx="12192000" cy="1194198"/>
              <a:chOff x="0" y="5690146"/>
              <a:chExt cx="12192000" cy="119419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6059978"/>
                <a:ext cx="12192000" cy="79802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55716" y="6089657"/>
                <a:ext cx="5128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800" b="1" dirty="0">
                    <a:solidFill>
                      <a:prstClr val="white"/>
                    </a:solidFill>
                  </a:rPr>
                  <a:t>YATE ACADEMY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73236" y="6422679"/>
                <a:ext cx="47278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i="1" dirty="0">
                    <a:solidFill>
                      <a:prstClr val="white"/>
                    </a:solidFill>
                  </a:rPr>
                  <a:t>A BETTER CHANCE OF SUCCESS</a:t>
                </a:r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9519458" y="6059978"/>
                <a:ext cx="2672542" cy="798022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305310" y="6059293"/>
                <a:ext cx="886690" cy="7987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18071" y="6191953"/>
                <a:ext cx="92805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Proud to</a:t>
                </a:r>
              </a:p>
              <a:p>
                <a:pPr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be part </a:t>
                </a:r>
              </a:p>
              <a:p>
                <a:pPr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of the 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9519458" y="6051266"/>
                <a:ext cx="562756" cy="832928"/>
              </a:xfrm>
              <a:prstGeom prst="line">
                <a:avLst/>
              </a:prstGeom>
              <a:ln w="5715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" name="Rectangle 4"/>
              <p:cNvSpPr/>
              <p:nvPr/>
            </p:nvSpPr>
            <p:spPr>
              <a:xfrm>
                <a:off x="0" y="6010102"/>
                <a:ext cx="12192000" cy="498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44" y="5690146"/>
                <a:ext cx="855172" cy="1032315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933" y="6080312"/>
              <a:ext cx="1498955" cy="684733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31559" y="671336"/>
            <a:ext cx="107062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F0000"/>
                </a:solidFill>
              </a:rPr>
              <a:t>Character Education</a:t>
            </a:r>
          </a:p>
          <a:p>
            <a:pPr algn="ctr"/>
            <a:r>
              <a:rPr lang="en-GB" sz="8800" b="1" dirty="0">
                <a:solidFill>
                  <a:srgbClr val="FF0000"/>
                </a:solidFill>
              </a:rPr>
              <a:t>Yate Academy</a:t>
            </a:r>
          </a:p>
        </p:txBody>
      </p:sp>
    </p:spTree>
    <p:extLst>
      <p:ext uri="{BB962C8B-B14F-4D97-AF65-F5344CB8AC3E}">
        <p14:creationId xmlns:p14="http://schemas.microsoft.com/office/powerpoint/2010/main" val="101696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0618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707"/>
            <a:ext cx="12350274" cy="31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16" y="-95162"/>
            <a:ext cx="8195095" cy="61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735" y="146650"/>
            <a:ext cx="9144000" cy="1085940"/>
          </a:xfrm>
        </p:spPr>
        <p:txBody>
          <a:bodyPr/>
          <a:lstStyle/>
          <a:p>
            <a:r>
              <a:rPr lang="en-GB" dirty="0"/>
              <a:t>Character Intent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210" y="1330566"/>
            <a:ext cx="10656120" cy="3722697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At Yate Academy success is not just measured by academic achievement but by the character of an individual.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Our aim is to make every child in our care the very best version of themselves through nurturing talent, channelling creativity, exposing ambition and competing for excellence.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Students at Yate will experience a rich tapestry of opportunities that will shape choices, develop pride and confidence as well as prepare students for their next steps in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5" y="175488"/>
            <a:ext cx="9397042" cy="52876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1162" y="5055079"/>
            <a:ext cx="8428008" cy="40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0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8124" y="3655481"/>
            <a:ext cx="4517366" cy="238760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Booklet</a:t>
            </a:r>
            <a:br>
              <a:rPr lang="en-GB" sz="4400" dirty="0"/>
            </a:br>
            <a:r>
              <a:rPr lang="en-GB" sz="4400" dirty="0"/>
              <a:t>3 Values</a:t>
            </a:r>
            <a:br>
              <a:rPr lang="en-GB" sz="4400" dirty="0"/>
            </a:br>
            <a:r>
              <a:rPr lang="en-GB" sz="4400" dirty="0"/>
              <a:t>5 Awards per Value</a:t>
            </a:r>
            <a:br>
              <a:rPr lang="en-GB" sz="4400" dirty="0"/>
            </a:br>
            <a:r>
              <a:rPr lang="en-GB" sz="4400" dirty="0"/>
              <a:t>3 Badges per Award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Total 45 badges 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Diverse offer 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21" y="97074"/>
            <a:ext cx="5817866" cy="5946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4125" y="473158"/>
            <a:ext cx="6096000" cy="5569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Exhibit or perform your creative talent at the school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Read 10 books from the </a:t>
            </a:r>
            <a:r>
              <a:rPr lang="en-GB" sz="1600" kern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Greenshaw</a:t>
            </a: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Canon list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Attend 3 external Higher Academic events (Ivy League Lectures)</a:t>
            </a: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Take part in 1-2-1 interview with a careers advisor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Represent the school or yourself at a competitive sport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Research and Present 3 times to members of staff at Yate Academy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 on the student council or leadership team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latin typeface="Calibri" panose="020F0502020204030204" pitchFamily="34" charset="0"/>
                <a:ea typeface="Times New Roman" panose="02020603050405020304" pitchFamily="18" charset="0"/>
              </a:rPr>
              <a:t>Complete a residential school trip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Take part in an event which improves your local environment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Visit 2 different of the following: </a:t>
            </a:r>
            <a:r>
              <a:rPr lang="en-GB" sz="1600" i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gallery, theatre, museum, concert, ballet, opera, art cinema or similar</a:t>
            </a: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248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392</Words>
  <Application>Microsoft Office PowerPoint</Application>
  <PresentationFormat>Widescreen</PresentationFormat>
  <Paragraphs>120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Careers Education  Yate Academy</vt:lpstr>
      <vt:lpstr>Programme of study will follow UNIFROG</vt:lpstr>
      <vt:lpstr>Trips visits and Guest Speakers </vt:lpstr>
      <vt:lpstr>PowerPoint Presentation</vt:lpstr>
      <vt:lpstr>PowerPoint Presentation</vt:lpstr>
      <vt:lpstr>PowerPoint Presentation</vt:lpstr>
      <vt:lpstr>Character Intent</vt:lpstr>
      <vt:lpstr>PowerPoint Presentation</vt:lpstr>
      <vt:lpstr>Booklet 3 Values 5 Awards per Value 3 Badges per Award  Total 45 badges   Diverse offer    </vt:lpstr>
      <vt:lpstr>Student Process</vt:lpstr>
      <vt:lpstr>Character Priority </vt:lpstr>
      <vt:lpstr>PowerPoint Presentation</vt:lpstr>
      <vt:lpstr>PSHE Lessons </vt:lpstr>
      <vt:lpstr>1 dedicated character lesson per term </vt:lpstr>
      <vt:lpstr>Relaunch / raise character profile COVID 19 Badge </vt:lpstr>
      <vt:lpstr>PowerPoint Presentation</vt:lpstr>
      <vt:lpstr>PowerPoint Presentation</vt:lpstr>
      <vt:lpstr>1st Character Lesson </vt:lpstr>
      <vt:lpstr>PowerPoint Presentation</vt:lpstr>
      <vt:lpstr>PowerPoint Presentation</vt:lpstr>
      <vt:lpstr>PowerPoint Presentation</vt:lpstr>
    </vt:vector>
  </TitlesOfParts>
  <Company>Lakers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Matthews</dc:creator>
  <cp:lastModifiedBy>Simon Matthews</cp:lastModifiedBy>
  <cp:revision>60</cp:revision>
  <dcterms:created xsi:type="dcterms:W3CDTF">2019-09-09T12:06:45Z</dcterms:created>
  <dcterms:modified xsi:type="dcterms:W3CDTF">2020-08-31T10:54:20Z</dcterms:modified>
</cp:coreProperties>
</file>