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6I6zNiH1-w"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89c87f660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b89c87f660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89c87f660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89c87f660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89c87f660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89c87f660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89c87f660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89c87f660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afc4a858a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afc4a858a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89c87f6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89c87f6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fc4a858a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fc4a858a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b89c87f66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b89c87f66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u="sng">
                <a:solidFill>
                  <a:schemeClr val="hlink"/>
                </a:solidFill>
                <a:hlinkClick r:id="rId2"/>
              </a:rPr>
              <a:t>https://www.youtube.com/watch?v=w6I6zNiH1-w</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89c87f66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b89c87f66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89c87f6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b89c87f6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89c87f66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89c87f66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89c87f660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89c87f660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jubileecentre.ac.uk/userfiles/jubileecentre/pdf/character-education/Framework%20for%20Character%20Education.pdf" TargetMode="External"/><Relationship Id="rId4" Type="http://schemas.openxmlformats.org/officeDocument/2006/relationships/hyperlink" Target="https://www.jubileecentre.ac.uk/userfiles/jubileecentre/pdf/TeachingCharacterThroughSubjects/Teaching_Character_Through_Subjects_2016.pdf" TargetMode="External"/><Relationship Id="rId5" Type="http://schemas.openxmlformats.org/officeDocument/2006/relationships/hyperlink" Target="https://www.jubileecentre.ac.uk/" TargetMode="External"/><Relationship Id="rId6" Type="http://schemas.openxmlformats.org/officeDocument/2006/relationships/hyperlink" Target="https://character-education.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w6I6zNiH1-w"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0B5394"/>
                </a:solidFill>
              </a:rPr>
              <a:t>What is the point of school?</a:t>
            </a:r>
            <a:endParaRPr>
              <a:solidFill>
                <a:srgbClr val="0B5394"/>
              </a:solidFill>
            </a:endParaRPr>
          </a:p>
        </p:txBody>
      </p:sp>
      <p:sp>
        <p:nvSpPr>
          <p:cNvPr id="55" name="Google Shape;55;p13"/>
          <p:cNvSpPr txBox="1"/>
          <p:nvPr>
            <p:ph idx="1" type="subTitle"/>
          </p:nvPr>
        </p:nvSpPr>
        <p:spPr>
          <a:xfrm>
            <a:off x="311700" y="2834125"/>
            <a:ext cx="8520600" cy="18999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t>Why do we do what we do?</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Rebecca Moors-Assistant Headteacher</a:t>
            </a:r>
            <a:endParaRPr/>
          </a:p>
        </p:txBody>
      </p:sp>
      <p:pic>
        <p:nvPicPr>
          <p:cNvPr id="56" name="Google Shape;56;p13"/>
          <p:cNvPicPr preferRelativeResize="0"/>
          <p:nvPr/>
        </p:nvPicPr>
        <p:blipFill>
          <a:blip r:embed="rId3">
            <a:alphaModFix/>
          </a:blip>
          <a:stretch>
            <a:fillRect/>
          </a:stretch>
        </p:blipFill>
        <p:spPr>
          <a:xfrm>
            <a:off x="3726663" y="228600"/>
            <a:ext cx="1690675" cy="1690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418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The role of a teacher</a:t>
            </a:r>
            <a:endParaRPr>
              <a:solidFill>
                <a:srgbClr val="0B5394"/>
              </a:solidFill>
            </a:endParaRPr>
          </a:p>
        </p:txBody>
      </p:sp>
      <p:sp>
        <p:nvSpPr>
          <p:cNvPr id="126" name="Google Shape;126;p22"/>
          <p:cNvSpPr txBox="1"/>
          <p:nvPr>
            <p:ph idx="1" type="body"/>
          </p:nvPr>
        </p:nvSpPr>
        <p:spPr>
          <a:xfrm>
            <a:off x="311700" y="1152475"/>
            <a:ext cx="4189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Read the document and take some time to digest the information, </a:t>
            </a:r>
            <a:endParaRPr/>
          </a:p>
          <a:p>
            <a:pPr indent="0" lvl="0" marL="0" rtl="0" algn="l">
              <a:spcBef>
                <a:spcPts val="1200"/>
              </a:spcBef>
              <a:spcAft>
                <a:spcPts val="0"/>
              </a:spcAft>
              <a:buNone/>
            </a:pPr>
            <a:r>
              <a:rPr lang="en"/>
              <a:t>We will come back in 30 mins, in which I would like you to read the document and identify something that stood out to you as a </a:t>
            </a:r>
            <a:r>
              <a:rPr lang="en"/>
              <a:t>poignant</a:t>
            </a:r>
            <a:r>
              <a:rPr lang="en"/>
              <a:t> message, or a way to impact practice, or something of interest. </a:t>
            </a:r>
            <a:endParaRPr/>
          </a:p>
          <a:p>
            <a:pPr indent="0" lvl="0" marL="0" rtl="0" algn="l">
              <a:spcBef>
                <a:spcPts val="1200"/>
              </a:spcBef>
              <a:spcAft>
                <a:spcPts val="1200"/>
              </a:spcAft>
              <a:buNone/>
            </a:pPr>
            <a:r>
              <a:rPr lang="en"/>
              <a:t>We will feedback </a:t>
            </a:r>
            <a:r>
              <a:rPr lang="en"/>
              <a:t>together</a:t>
            </a:r>
            <a:r>
              <a:rPr lang="en"/>
              <a:t>.</a:t>
            </a:r>
            <a:endParaRPr/>
          </a:p>
        </p:txBody>
      </p:sp>
      <p:pic>
        <p:nvPicPr>
          <p:cNvPr id="127" name="Google Shape;127;p22"/>
          <p:cNvPicPr preferRelativeResize="0"/>
          <p:nvPr/>
        </p:nvPicPr>
        <p:blipFill rotWithShape="1">
          <a:blip r:embed="rId3">
            <a:alphaModFix/>
          </a:blip>
          <a:srcRect b="0" l="0" r="52299" t="0"/>
          <a:stretch/>
        </p:blipFill>
        <p:spPr>
          <a:xfrm>
            <a:off x="4572000" y="396925"/>
            <a:ext cx="4280050" cy="4171950"/>
          </a:xfrm>
          <a:prstGeom prst="rect">
            <a:avLst/>
          </a:prstGeom>
          <a:noFill/>
          <a:ln>
            <a:noFill/>
          </a:ln>
        </p:spPr>
      </p:pic>
      <p:sp>
        <p:nvSpPr>
          <p:cNvPr id="128" name="Google Shape;128;p22"/>
          <p:cNvSpPr txBox="1"/>
          <p:nvPr/>
        </p:nvSpPr>
        <p:spPr>
          <a:xfrm>
            <a:off x="0" y="4527900"/>
            <a:ext cx="8723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https://www.jubileecentre.ac.uk/userfiles/jubileecentre/pdf/character-education/Statement_on_Teacher_Education_and_Character_Education.pdf</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Character</a:t>
            </a:r>
            <a:r>
              <a:rPr lang="en">
                <a:solidFill>
                  <a:srgbClr val="0B5394"/>
                </a:solidFill>
              </a:rPr>
              <a:t> Education</a:t>
            </a:r>
            <a:endParaRPr>
              <a:solidFill>
                <a:srgbClr val="0B5394"/>
              </a:solidFill>
            </a:endParaRPr>
          </a:p>
        </p:txBody>
      </p:sp>
      <p:sp>
        <p:nvSpPr>
          <p:cNvPr id="134" name="Google Shape;13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 back to the 5 </a:t>
            </a:r>
            <a:r>
              <a:rPr lang="en"/>
              <a:t>character</a:t>
            </a:r>
            <a:r>
              <a:rPr lang="en"/>
              <a:t> traits that you identified in your group.</a:t>
            </a:r>
            <a:endParaRPr/>
          </a:p>
          <a:p>
            <a:pPr indent="0" lvl="0" marL="0" rtl="0" algn="l">
              <a:spcBef>
                <a:spcPts val="1200"/>
              </a:spcBef>
              <a:spcAft>
                <a:spcPts val="0"/>
              </a:spcAft>
              <a:buNone/>
            </a:pPr>
            <a:r>
              <a:rPr lang="en"/>
              <a:t>Using a scheme of work, curriculum map or topic that you are working on, </a:t>
            </a:r>
            <a:endParaRPr/>
          </a:p>
          <a:p>
            <a:pPr indent="0" lvl="0" marL="0" rtl="0" algn="l">
              <a:spcBef>
                <a:spcPts val="1200"/>
              </a:spcBef>
              <a:spcAft>
                <a:spcPts val="0"/>
              </a:spcAft>
              <a:buNone/>
            </a:pPr>
            <a:r>
              <a:rPr lang="en"/>
              <a:t>Spend some time considering how this could incorporate these curriculum traits into your day to day lessons. </a:t>
            </a:r>
            <a:endParaRPr/>
          </a:p>
          <a:p>
            <a:pPr indent="0" lvl="0" marL="0" rtl="0" algn="l">
              <a:spcBef>
                <a:spcPts val="1200"/>
              </a:spcBef>
              <a:spcAft>
                <a:spcPts val="0"/>
              </a:spcAft>
              <a:buNone/>
            </a:pPr>
            <a:r>
              <a:rPr lang="en"/>
              <a:t>I will give you 15 minutes to consider this on your own, and the 5 mins to feed back in your break out rooms</a:t>
            </a:r>
            <a:endParaRPr/>
          </a:p>
          <a:p>
            <a:pPr indent="0" lvl="0" marL="0" rtl="0" algn="l">
              <a:spcBef>
                <a:spcPts val="1200"/>
              </a:spcBef>
              <a:spcAft>
                <a:spcPts val="1200"/>
              </a:spcAft>
              <a:buNone/>
            </a:pPr>
            <a:r>
              <a:rPr lang="en"/>
              <a:t>We will then discuss as a group.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155CC"/>
                </a:solidFill>
              </a:rPr>
              <a:t>Character</a:t>
            </a:r>
            <a:r>
              <a:rPr lang="en">
                <a:solidFill>
                  <a:srgbClr val="1155CC"/>
                </a:solidFill>
              </a:rPr>
              <a:t> Education in Practice</a:t>
            </a:r>
            <a:endParaRPr>
              <a:solidFill>
                <a:srgbClr val="1155CC"/>
              </a:solidFill>
            </a:endParaRPr>
          </a:p>
        </p:txBody>
      </p:sp>
      <p:pic>
        <p:nvPicPr>
          <p:cNvPr id="140" name="Google Shape;140;p24"/>
          <p:cNvPicPr preferRelativeResize="0"/>
          <p:nvPr/>
        </p:nvPicPr>
        <p:blipFill>
          <a:blip r:embed="rId3">
            <a:alphaModFix/>
          </a:blip>
          <a:stretch>
            <a:fillRect/>
          </a:stretch>
        </p:blipFill>
        <p:spPr>
          <a:xfrm>
            <a:off x="4767525" y="1033200"/>
            <a:ext cx="3429000" cy="2295525"/>
          </a:xfrm>
          <a:prstGeom prst="rect">
            <a:avLst/>
          </a:prstGeom>
          <a:noFill/>
          <a:ln>
            <a:noFill/>
          </a:ln>
        </p:spPr>
      </p:pic>
      <p:pic>
        <p:nvPicPr>
          <p:cNvPr id="141" name="Google Shape;141;p24"/>
          <p:cNvPicPr preferRelativeResize="0"/>
          <p:nvPr/>
        </p:nvPicPr>
        <p:blipFill>
          <a:blip r:embed="rId4">
            <a:alphaModFix/>
          </a:blip>
          <a:stretch>
            <a:fillRect/>
          </a:stretch>
        </p:blipFill>
        <p:spPr>
          <a:xfrm>
            <a:off x="1644138" y="3328728"/>
            <a:ext cx="5855736" cy="1922550"/>
          </a:xfrm>
          <a:prstGeom prst="rect">
            <a:avLst/>
          </a:prstGeom>
          <a:noFill/>
          <a:ln>
            <a:noFill/>
          </a:ln>
        </p:spPr>
      </p:pic>
      <p:sp>
        <p:nvSpPr>
          <p:cNvPr id="142" name="Google Shape;142;p24"/>
          <p:cNvSpPr txBox="1"/>
          <p:nvPr/>
        </p:nvSpPr>
        <p:spPr>
          <a:xfrm>
            <a:off x="944850" y="1102950"/>
            <a:ext cx="3316800" cy="212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Insert image of student leaders/</a:t>
            </a:r>
            <a:r>
              <a:rPr lang="en"/>
              <a:t>character</a:t>
            </a:r>
            <a:r>
              <a:rPr lang="en"/>
              <a:t> based activity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Further Reading</a:t>
            </a:r>
            <a:endParaRPr>
              <a:solidFill>
                <a:srgbClr val="0B5394"/>
              </a:solidFill>
            </a:endParaRPr>
          </a:p>
        </p:txBody>
      </p:sp>
      <p:sp>
        <p:nvSpPr>
          <p:cNvPr id="148" name="Google Shape;148;p25"/>
          <p:cNvSpPr txBox="1"/>
          <p:nvPr>
            <p:ph idx="1" type="body"/>
          </p:nvPr>
        </p:nvSpPr>
        <p:spPr>
          <a:xfrm>
            <a:off x="311700" y="1152475"/>
            <a:ext cx="8520600" cy="39600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u="sng">
                <a:solidFill>
                  <a:schemeClr val="hlink"/>
                </a:solidFill>
                <a:hlinkClick r:id="rId3"/>
              </a:rPr>
              <a:t>https://www.jubileecentre.ac.uk/userfiles/jubileecentre/pdf/character-education/Framework%20for%20Character%20Education.pdf</a:t>
            </a:r>
            <a:r>
              <a:rPr lang="en"/>
              <a:t> Framework for Charactor Education</a:t>
            </a:r>
            <a:endParaRPr/>
          </a:p>
          <a:p>
            <a:pPr indent="0" lvl="0" marL="0" rtl="0" algn="l">
              <a:spcBef>
                <a:spcPts val="1200"/>
              </a:spcBef>
              <a:spcAft>
                <a:spcPts val="0"/>
              </a:spcAft>
              <a:buNone/>
            </a:pPr>
            <a:r>
              <a:rPr lang="en" u="sng">
                <a:solidFill>
                  <a:schemeClr val="hlink"/>
                </a:solidFill>
                <a:hlinkClick r:id="rId4"/>
              </a:rPr>
              <a:t>https://www.jubileecentre.ac.uk/userfiles/jubileecentre/pdf/TeachingCharacterThroughSubjects/Teaching_Character_Through_Subjects_2016.pdf</a:t>
            </a:r>
            <a:r>
              <a:rPr lang="en"/>
              <a:t> Teaching Charactor Education through subjects</a:t>
            </a:r>
            <a:endParaRPr/>
          </a:p>
          <a:p>
            <a:pPr indent="0" lvl="0" marL="0" rtl="0" algn="l">
              <a:spcBef>
                <a:spcPts val="1200"/>
              </a:spcBef>
              <a:spcAft>
                <a:spcPts val="0"/>
              </a:spcAft>
              <a:buNone/>
            </a:pPr>
            <a:r>
              <a:rPr lang="en" u="sng">
                <a:solidFill>
                  <a:schemeClr val="hlink"/>
                </a:solidFill>
                <a:hlinkClick r:id="rId5"/>
              </a:rPr>
              <a:t>https://www.jubileecentre.ac.uk/</a:t>
            </a:r>
            <a:r>
              <a:rPr lang="en"/>
              <a:t>-further teaching resources, papers to read and </a:t>
            </a:r>
            <a:r>
              <a:rPr lang="en"/>
              <a:t>Character</a:t>
            </a:r>
            <a:r>
              <a:rPr lang="en"/>
              <a:t> theory</a:t>
            </a:r>
            <a:endParaRPr/>
          </a:p>
          <a:p>
            <a:pPr indent="0" lvl="0" marL="0" rtl="0" algn="l">
              <a:spcBef>
                <a:spcPts val="1200"/>
              </a:spcBef>
              <a:spcAft>
                <a:spcPts val="0"/>
              </a:spcAft>
              <a:buNone/>
            </a:pPr>
            <a:r>
              <a:rPr lang="en" u="sng">
                <a:solidFill>
                  <a:schemeClr val="hlink"/>
                </a:solidFill>
                <a:hlinkClick r:id="rId6"/>
              </a:rPr>
              <a:t>https://character-education.org.uk/</a:t>
            </a:r>
            <a:r>
              <a:rPr lang="en"/>
              <a:t> Association for </a:t>
            </a:r>
            <a:r>
              <a:rPr lang="en"/>
              <a:t>Character</a:t>
            </a:r>
            <a:r>
              <a:rPr lang="en"/>
              <a:t> Education</a:t>
            </a:r>
            <a:endParaRPr/>
          </a:p>
          <a:p>
            <a:pPr indent="0" lvl="0" marL="0" rtl="0" algn="l">
              <a:spcBef>
                <a:spcPts val="1200"/>
              </a:spcBef>
              <a:spcAft>
                <a:spcPts val="0"/>
              </a:spcAft>
              <a:buNone/>
            </a:pPr>
            <a:r>
              <a:rPr lang="en"/>
              <a:t>Taught not Caught Educating for 21st </a:t>
            </a:r>
            <a:r>
              <a:rPr lang="en"/>
              <a:t>Century</a:t>
            </a:r>
            <a:r>
              <a:rPr lang="en"/>
              <a:t>-Nicky Morgan</a:t>
            </a:r>
            <a:endParaRPr/>
          </a:p>
          <a:p>
            <a:pPr indent="0" lvl="0" marL="0" rtl="0" algn="l">
              <a:spcBef>
                <a:spcPts val="1200"/>
              </a:spcBef>
              <a:spcAft>
                <a:spcPts val="0"/>
              </a:spcAft>
              <a:buNone/>
            </a:pPr>
            <a:r>
              <a:rPr lang="en"/>
              <a:t>Thrive How to cultivate </a:t>
            </a:r>
            <a:r>
              <a:rPr lang="en"/>
              <a:t>Character</a:t>
            </a:r>
            <a:r>
              <a:rPr lang="en"/>
              <a:t> so children can </a:t>
            </a:r>
            <a:r>
              <a:rPr lang="en"/>
              <a:t>flourish</a:t>
            </a:r>
            <a:r>
              <a:rPr lang="en"/>
              <a:t> online-Dr Tom Harrison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Character</a:t>
            </a:r>
            <a:r>
              <a:rPr lang="en">
                <a:solidFill>
                  <a:srgbClr val="0B5394"/>
                </a:solidFill>
              </a:rPr>
              <a:t> Education</a:t>
            </a:r>
            <a:endParaRPr>
              <a:solidFill>
                <a:srgbClr val="0B5394"/>
              </a:solidFill>
            </a:endParaRPr>
          </a:p>
        </p:txBody>
      </p:sp>
      <p:sp>
        <p:nvSpPr>
          <p:cNvPr id="62" name="Google Shape;62;p14"/>
          <p:cNvSpPr txBox="1"/>
          <p:nvPr>
            <p:ph idx="1" type="body"/>
          </p:nvPr>
        </p:nvSpPr>
        <p:spPr>
          <a:xfrm>
            <a:off x="311700" y="1152475"/>
            <a:ext cx="4425600" cy="381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does it mean?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What do we want our students to leave school with? What kind of people do we want them to be?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Why is this important, is it even our job?</a:t>
            </a:r>
            <a:endParaRPr/>
          </a:p>
        </p:txBody>
      </p:sp>
      <p:sp>
        <p:nvSpPr>
          <p:cNvPr id="63" name="Google Shape;63;p14"/>
          <p:cNvSpPr txBox="1"/>
          <p:nvPr/>
        </p:nvSpPr>
        <p:spPr>
          <a:xfrm>
            <a:off x="5054825" y="750425"/>
            <a:ext cx="3557100" cy="3848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Insert school picture of students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654400" y="-81700"/>
            <a:ext cx="7726201" cy="5396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What </a:t>
            </a:r>
            <a:r>
              <a:rPr lang="en">
                <a:solidFill>
                  <a:srgbClr val="0B5394"/>
                </a:solidFill>
              </a:rPr>
              <a:t>Character</a:t>
            </a:r>
            <a:r>
              <a:rPr lang="en">
                <a:solidFill>
                  <a:srgbClr val="0B5394"/>
                </a:solidFill>
              </a:rPr>
              <a:t> traits do you think are the most important?</a:t>
            </a:r>
            <a:endParaRPr>
              <a:solidFill>
                <a:srgbClr val="0B5394"/>
              </a:solidFill>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your break out groups, identify what </a:t>
            </a:r>
            <a:r>
              <a:rPr lang="en"/>
              <a:t>character</a:t>
            </a:r>
            <a:r>
              <a:rPr lang="en"/>
              <a:t> traits you feel are the most important. </a:t>
            </a:r>
            <a:endParaRPr/>
          </a:p>
          <a:p>
            <a:pPr indent="0" lvl="0" marL="0" rtl="0" algn="l">
              <a:spcBef>
                <a:spcPts val="1200"/>
              </a:spcBef>
              <a:spcAft>
                <a:spcPts val="0"/>
              </a:spcAft>
              <a:buNone/>
            </a:pPr>
            <a:r>
              <a:rPr lang="en"/>
              <a:t>Note down all the ‘</a:t>
            </a:r>
            <a:r>
              <a:rPr lang="en"/>
              <a:t>Character</a:t>
            </a:r>
            <a:r>
              <a:rPr lang="en"/>
              <a:t> traits’ you collectively identify and then-as a group, agree the 5 that you would prioritise and feel are the most important.</a:t>
            </a:r>
            <a:endParaRPr/>
          </a:p>
          <a:p>
            <a:pPr indent="0" lvl="0" marL="0" rtl="0" algn="l">
              <a:spcBef>
                <a:spcPts val="1200"/>
              </a:spcBef>
              <a:spcAft>
                <a:spcPts val="0"/>
              </a:spcAft>
              <a:buNone/>
            </a:pPr>
            <a:r>
              <a:rPr lang="en"/>
              <a:t>Why did you make these decisions?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10 mins to </a:t>
            </a:r>
            <a:r>
              <a:rPr lang="en"/>
              <a:t>complete</a:t>
            </a:r>
            <a:r>
              <a:rPr lang="en"/>
              <a:t> this task-take your time.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descr="The question of whether character can be taught is explored with Professor Kristján Kristjánsson and Dr Tom Harrison from the Jubilee Centre for Character and Virtues and an insight into the University of Birmingham School which is dedicated to character education." id="82" name="Google Shape;82;p17" title="Can You Teach Character?">
            <a:hlinkClick r:id="rId3"/>
          </p:cNvPr>
          <p:cNvPicPr preferRelativeResize="0"/>
          <p:nvPr/>
        </p:nvPicPr>
        <p:blipFill>
          <a:blip r:embed="rId4">
            <a:alphaModFix/>
          </a:blip>
          <a:stretch>
            <a:fillRect/>
          </a:stretch>
        </p:blipFill>
        <p:spPr>
          <a:xfrm>
            <a:off x="1288250" y="14988"/>
            <a:ext cx="6818033" cy="5113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8"/>
          <p:cNvPicPr preferRelativeResize="0"/>
          <p:nvPr/>
        </p:nvPicPr>
        <p:blipFill rotWithShape="1">
          <a:blip r:embed="rId3">
            <a:alphaModFix/>
          </a:blip>
          <a:srcRect b="20508" l="497" r="0" t="0"/>
          <a:stretch/>
        </p:blipFill>
        <p:spPr>
          <a:xfrm>
            <a:off x="550050" y="919150"/>
            <a:ext cx="3790950" cy="4224351"/>
          </a:xfrm>
          <a:prstGeom prst="rect">
            <a:avLst/>
          </a:prstGeom>
          <a:noFill/>
          <a:ln>
            <a:noFill/>
          </a:ln>
        </p:spPr>
      </p:pic>
      <p:pic>
        <p:nvPicPr>
          <p:cNvPr id="88" name="Google Shape;88;p18"/>
          <p:cNvPicPr preferRelativeResize="0"/>
          <p:nvPr/>
        </p:nvPicPr>
        <p:blipFill>
          <a:blip r:embed="rId4">
            <a:alphaModFix/>
          </a:blip>
          <a:stretch>
            <a:fillRect/>
          </a:stretch>
        </p:blipFill>
        <p:spPr>
          <a:xfrm>
            <a:off x="4822050" y="902475"/>
            <a:ext cx="3790950" cy="4257675"/>
          </a:xfrm>
          <a:prstGeom prst="rect">
            <a:avLst/>
          </a:prstGeom>
          <a:noFill/>
          <a:ln>
            <a:noFill/>
          </a:ln>
        </p:spPr>
      </p:pic>
      <p:sp>
        <p:nvSpPr>
          <p:cNvPr id="89" name="Google Shape;89;p18"/>
          <p:cNvSpPr txBox="1"/>
          <p:nvPr/>
        </p:nvSpPr>
        <p:spPr>
          <a:xfrm>
            <a:off x="486725" y="169075"/>
            <a:ext cx="8394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0B5394"/>
                </a:solidFill>
              </a:rPr>
              <a:t>Framework</a:t>
            </a:r>
            <a:r>
              <a:rPr lang="en" sz="2300">
                <a:solidFill>
                  <a:srgbClr val="0B5394"/>
                </a:solidFill>
              </a:rPr>
              <a:t> For </a:t>
            </a:r>
            <a:r>
              <a:rPr lang="en" sz="2300">
                <a:solidFill>
                  <a:srgbClr val="0B5394"/>
                </a:solidFill>
              </a:rPr>
              <a:t>Character</a:t>
            </a:r>
            <a:r>
              <a:rPr lang="en" sz="2300">
                <a:solidFill>
                  <a:srgbClr val="0B5394"/>
                </a:solidFill>
              </a:rPr>
              <a:t> </a:t>
            </a:r>
            <a:r>
              <a:rPr lang="en" sz="2300">
                <a:solidFill>
                  <a:srgbClr val="0B5394"/>
                </a:solidFill>
              </a:rPr>
              <a:t>Education-Jubilee Centre</a:t>
            </a:r>
            <a:r>
              <a:rPr lang="en" sz="2300">
                <a:solidFill>
                  <a:srgbClr val="0B5394"/>
                </a:solidFill>
              </a:rPr>
              <a:t> </a:t>
            </a:r>
            <a:endParaRPr sz="2300">
              <a:solidFill>
                <a:srgbClr val="0B539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2310900" cy="340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B5394"/>
                </a:solidFill>
              </a:rPr>
              <a:t>The Building Blocks of </a:t>
            </a:r>
            <a:r>
              <a:rPr lang="en">
                <a:solidFill>
                  <a:srgbClr val="0B5394"/>
                </a:solidFill>
              </a:rPr>
              <a:t>Character</a:t>
            </a:r>
            <a:r>
              <a:rPr lang="en">
                <a:solidFill>
                  <a:srgbClr val="0B5394"/>
                </a:solidFill>
              </a:rPr>
              <a:t>- Framework for </a:t>
            </a:r>
            <a:r>
              <a:rPr lang="en">
                <a:solidFill>
                  <a:srgbClr val="0B5394"/>
                </a:solidFill>
              </a:rPr>
              <a:t>Character</a:t>
            </a:r>
            <a:r>
              <a:rPr lang="en">
                <a:solidFill>
                  <a:srgbClr val="0B5394"/>
                </a:solidFill>
              </a:rPr>
              <a:t> Education.</a:t>
            </a:r>
            <a:endParaRPr>
              <a:solidFill>
                <a:srgbClr val="0B5394"/>
              </a:solidFill>
            </a:endParaRPr>
          </a:p>
        </p:txBody>
      </p:sp>
      <p:pic>
        <p:nvPicPr>
          <p:cNvPr id="95" name="Google Shape;95;p19"/>
          <p:cNvPicPr preferRelativeResize="0"/>
          <p:nvPr/>
        </p:nvPicPr>
        <p:blipFill>
          <a:blip r:embed="rId3">
            <a:alphaModFix/>
          </a:blip>
          <a:stretch>
            <a:fillRect/>
          </a:stretch>
        </p:blipFill>
        <p:spPr>
          <a:xfrm>
            <a:off x="2741361" y="0"/>
            <a:ext cx="640262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Virtue Literacy</a:t>
            </a:r>
            <a:endParaRPr>
              <a:solidFill>
                <a:srgbClr val="0B5394"/>
              </a:solidFill>
            </a:endParaRPr>
          </a:p>
        </p:txBody>
      </p:sp>
      <p:grpSp>
        <p:nvGrpSpPr>
          <p:cNvPr id="101" name="Google Shape;101;p20"/>
          <p:cNvGrpSpPr/>
          <p:nvPr/>
        </p:nvGrpSpPr>
        <p:grpSpPr>
          <a:xfrm>
            <a:off x="5632317" y="1189775"/>
            <a:ext cx="3305700" cy="3483050"/>
            <a:chOff x="5632317" y="1189775"/>
            <a:chExt cx="3305700" cy="3483050"/>
          </a:xfrm>
        </p:grpSpPr>
        <p:sp>
          <p:nvSpPr>
            <p:cNvPr id="102" name="Google Shape;102;p20"/>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Lorem 3</a:t>
              </a:r>
              <a:endParaRPr>
                <a:solidFill>
                  <a:srgbClr val="FFFFFF"/>
                </a:solidFill>
                <a:latin typeface="Roboto"/>
                <a:ea typeface="Roboto"/>
                <a:cs typeface="Roboto"/>
                <a:sym typeface="Roboto"/>
              </a:endParaRPr>
            </a:p>
          </p:txBody>
        </p:sp>
        <p:sp>
          <p:nvSpPr>
            <p:cNvPr id="103" name="Google Shape;103;p20"/>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The action and understanding. This involves making a reasoned judgement which involves the ability to explain the differences in moral situations. The judgement should be </a:t>
              </a:r>
              <a:r>
                <a:rPr lang="en" sz="1200">
                  <a:latin typeface="Roboto"/>
                  <a:ea typeface="Roboto"/>
                  <a:cs typeface="Roboto"/>
                  <a:sym typeface="Roboto"/>
                </a:rPr>
                <a:t>reflective.</a:t>
              </a:r>
              <a:endParaRPr sz="1200">
                <a:latin typeface="Roboto"/>
                <a:ea typeface="Roboto"/>
                <a:cs typeface="Roboto"/>
                <a:sym typeface="Roboto"/>
              </a:endParaRPr>
            </a:p>
          </p:txBody>
        </p:sp>
      </p:grpSp>
      <p:grpSp>
        <p:nvGrpSpPr>
          <p:cNvPr id="104" name="Google Shape;104;p20"/>
          <p:cNvGrpSpPr/>
          <p:nvPr/>
        </p:nvGrpSpPr>
        <p:grpSpPr>
          <a:xfrm>
            <a:off x="0" y="1189989"/>
            <a:ext cx="3546900" cy="3482836"/>
            <a:chOff x="0" y="1189989"/>
            <a:chExt cx="3546900" cy="3482836"/>
          </a:xfrm>
        </p:grpSpPr>
        <p:sp>
          <p:nvSpPr>
            <p:cNvPr id="105" name="Google Shape;105;p20"/>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Lorem 1</a:t>
              </a:r>
              <a:endParaRPr>
                <a:solidFill>
                  <a:srgbClr val="FFFFFF"/>
                </a:solidFill>
                <a:latin typeface="Roboto"/>
                <a:ea typeface="Roboto"/>
                <a:cs typeface="Roboto"/>
                <a:sym typeface="Roboto"/>
              </a:endParaRPr>
            </a:p>
          </p:txBody>
        </p:sp>
        <p:sp>
          <p:nvSpPr>
            <p:cNvPr id="106" name="Google Shape;106;p20"/>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Noticing situations that require a charactorful approach. </a:t>
              </a:r>
              <a:r>
                <a:rPr lang="en" sz="1200">
                  <a:latin typeface="Roboto"/>
                  <a:ea typeface="Roboto"/>
                  <a:cs typeface="Roboto"/>
                  <a:sym typeface="Roboto"/>
                </a:rPr>
                <a:t>Being</a:t>
              </a:r>
              <a:r>
                <a:rPr lang="en" sz="1200">
                  <a:latin typeface="Roboto"/>
                  <a:ea typeface="Roboto"/>
                  <a:cs typeface="Roboto"/>
                  <a:sym typeface="Roboto"/>
                </a:rPr>
                <a:t> self aware enough to understand that a </a:t>
              </a:r>
              <a:r>
                <a:rPr lang="en" sz="1200">
                  <a:latin typeface="Roboto"/>
                  <a:ea typeface="Roboto"/>
                  <a:cs typeface="Roboto"/>
                  <a:sym typeface="Roboto"/>
                </a:rPr>
                <a:t>person's</a:t>
              </a:r>
              <a:r>
                <a:rPr lang="en" sz="1200">
                  <a:latin typeface="Roboto"/>
                  <a:ea typeface="Roboto"/>
                  <a:cs typeface="Roboto"/>
                  <a:sym typeface="Roboto"/>
                </a:rPr>
                <a:t> actions are important in a given situation and therefore there is a ‘right’ way to behave</a:t>
              </a:r>
              <a:endParaRPr sz="1200">
                <a:latin typeface="Roboto"/>
                <a:ea typeface="Roboto"/>
                <a:cs typeface="Roboto"/>
                <a:sym typeface="Roboto"/>
              </a:endParaRPr>
            </a:p>
          </p:txBody>
        </p:sp>
      </p:grpSp>
      <p:grpSp>
        <p:nvGrpSpPr>
          <p:cNvPr id="107" name="Google Shape;107;p20"/>
          <p:cNvGrpSpPr/>
          <p:nvPr/>
        </p:nvGrpSpPr>
        <p:grpSpPr>
          <a:xfrm>
            <a:off x="2944204" y="1189775"/>
            <a:ext cx="3305700" cy="3483050"/>
            <a:chOff x="2944204" y="1189775"/>
            <a:chExt cx="3305700" cy="3483050"/>
          </a:xfrm>
        </p:grpSpPr>
        <p:sp>
          <p:nvSpPr>
            <p:cNvPr id="108" name="Google Shape;108;p20"/>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Lorem 2</a:t>
              </a:r>
              <a:endParaRPr>
                <a:solidFill>
                  <a:srgbClr val="FFFFFF"/>
                </a:solidFill>
                <a:latin typeface="Roboto"/>
                <a:ea typeface="Roboto"/>
                <a:cs typeface="Roboto"/>
                <a:sym typeface="Roboto"/>
              </a:endParaRPr>
            </a:p>
          </p:txBody>
        </p:sp>
        <p:sp>
          <p:nvSpPr>
            <p:cNvPr id="109" name="Google Shape;109;p20"/>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Roboto"/>
                  <a:ea typeface="Roboto"/>
                  <a:cs typeface="Roboto"/>
                  <a:sym typeface="Roboto"/>
                </a:rPr>
                <a:t>This involves </a:t>
              </a:r>
              <a:r>
                <a:rPr lang="en" sz="1200">
                  <a:latin typeface="Roboto"/>
                  <a:ea typeface="Roboto"/>
                  <a:cs typeface="Roboto"/>
                  <a:sym typeface="Roboto"/>
                </a:rPr>
                <a:t>acquiring</a:t>
              </a:r>
              <a:r>
                <a:rPr lang="en" sz="1200">
                  <a:latin typeface="Roboto"/>
                  <a:ea typeface="Roboto"/>
                  <a:cs typeface="Roboto"/>
                  <a:sym typeface="Roboto"/>
                </a:rPr>
                <a:t> a </a:t>
              </a:r>
              <a:r>
                <a:rPr lang="en" sz="1200">
                  <a:latin typeface="Roboto"/>
                  <a:ea typeface="Roboto"/>
                  <a:cs typeface="Roboto"/>
                  <a:sym typeface="Roboto"/>
                </a:rPr>
                <a:t>board</a:t>
              </a:r>
              <a:r>
                <a:rPr lang="en" sz="1200">
                  <a:latin typeface="Roboto"/>
                  <a:ea typeface="Roboto"/>
                  <a:cs typeface="Roboto"/>
                  <a:sym typeface="Roboto"/>
                </a:rPr>
                <a:t> and complex vocabulary linked to </a:t>
              </a:r>
              <a:r>
                <a:rPr lang="en" sz="1200">
                  <a:latin typeface="Roboto"/>
                  <a:ea typeface="Roboto"/>
                  <a:cs typeface="Roboto"/>
                  <a:sym typeface="Roboto"/>
                </a:rPr>
                <a:t>characterful</a:t>
              </a:r>
              <a:r>
                <a:rPr lang="en" sz="1200">
                  <a:latin typeface="Roboto"/>
                  <a:ea typeface="Roboto"/>
                  <a:cs typeface="Roboto"/>
                  <a:sym typeface="Roboto"/>
                </a:rPr>
                <a:t> approaches. This involves not only an understanding that something needs some action or behavioural change, but the ability to communicate what that might be</a:t>
              </a:r>
              <a:endParaRPr sz="1200">
                <a:latin typeface="Roboto"/>
                <a:ea typeface="Roboto"/>
                <a:cs typeface="Roboto"/>
                <a:sym typeface="Roboto"/>
              </a:endParaRPr>
            </a:p>
          </p:txBody>
        </p:sp>
      </p:grpSp>
      <p:sp>
        <p:nvSpPr>
          <p:cNvPr id="110" name="Google Shape;110;p20"/>
          <p:cNvSpPr/>
          <p:nvPr/>
        </p:nvSpPr>
        <p:spPr>
          <a:xfrm>
            <a:off x="5632317" y="1189775"/>
            <a:ext cx="3305700" cy="669000"/>
          </a:xfrm>
          <a:prstGeom prst="chevron">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Virtue Reasoning</a:t>
            </a:r>
            <a:endParaRPr>
              <a:solidFill>
                <a:srgbClr val="FFFFFF"/>
              </a:solidFill>
              <a:latin typeface="Roboto"/>
              <a:ea typeface="Roboto"/>
              <a:cs typeface="Roboto"/>
              <a:sym typeface="Roboto"/>
            </a:endParaRPr>
          </a:p>
        </p:txBody>
      </p:sp>
      <p:sp>
        <p:nvSpPr>
          <p:cNvPr id="111" name="Google Shape;111;p20"/>
          <p:cNvSpPr/>
          <p:nvPr/>
        </p:nvSpPr>
        <p:spPr>
          <a:xfrm>
            <a:off x="0" y="1189764"/>
            <a:ext cx="35469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Virtue Perception</a:t>
            </a:r>
            <a:endParaRPr>
              <a:solidFill>
                <a:srgbClr val="FFFFFF"/>
              </a:solidFill>
              <a:latin typeface="Roboto"/>
              <a:ea typeface="Roboto"/>
              <a:cs typeface="Roboto"/>
              <a:sym typeface="Roboto"/>
            </a:endParaRPr>
          </a:p>
        </p:txBody>
      </p:sp>
      <p:sp>
        <p:nvSpPr>
          <p:cNvPr id="112" name="Google Shape;112;p20"/>
          <p:cNvSpPr/>
          <p:nvPr/>
        </p:nvSpPr>
        <p:spPr>
          <a:xfrm>
            <a:off x="2944204" y="1189775"/>
            <a:ext cx="33057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Virtue Knowledge and Perception</a:t>
            </a:r>
            <a:endParaRPr>
              <a:solidFill>
                <a:srgbClr val="FFFFFF"/>
              </a:solidFill>
              <a:latin typeface="Roboto"/>
              <a:ea typeface="Roboto"/>
              <a:cs typeface="Roboto"/>
              <a:sym typeface="Roboto"/>
            </a:endParaRPr>
          </a:p>
        </p:txBody>
      </p:sp>
      <p:sp>
        <p:nvSpPr>
          <p:cNvPr id="113" name="Google Shape;113;p20"/>
          <p:cNvSpPr txBox="1"/>
          <p:nvPr/>
        </p:nvSpPr>
        <p:spPr>
          <a:xfrm>
            <a:off x="3094200" y="197650"/>
            <a:ext cx="5738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a:t>
            </a:r>
            <a:r>
              <a:rPr i="1" lang="en"/>
              <a:t>Schools need to provide opportunities for children to exercise the virtues in practice as well as encourage a rich discourse of virtue language, understanding and reasoning.</a:t>
            </a:r>
            <a:r>
              <a:rPr lang="en"/>
              <a:t>’-Framework for </a:t>
            </a:r>
            <a:r>
              <a:rPr lang="en"/>
              <a:t>Character</a:t>
            </a:r>
            <a:r>
              <a:rPr lang="en"/>
              <a:t> Education </a:t>
            </a:r>
            <a:r>
              <a:rPr lang="en"/>
              <a:t>Jubilee</a:t>
            </a:r>
            <a:r>
              <a:rPr lang="en"/>
              <a:t> Centre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4318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Character</a:t>
            </a:r>
            <a:r>
              <a:rPr lang="en">
                <a:solidFill>
                  <a:srgbClr val="0B5394"/>
                </a:solidFill>
              </a:rPr>
              <a:t> in our schools</a:t>
            </a:r>
            <a:endParaRPr>
              <a:solidFill>
                <a:srgbClr val="0B5394"/>
              </a:solidFill>
            </a:endParaRPr>
          </a:p>
        </p:txBody>
      </p:sp>
      <p:sp>
        <p:nvSpPr>
          <p:cNvPr id="119" name="Google Shape;119;p21"/>
          <p:cNvSpPr txBox="1"/>
          <p:nvPr>
            <p:ph idx="1" type="body"/>
          </p:nvPr>
        </p:nvSpPr>
        <p:spPr>
          <a:xfrm>
            <a:off x="311700" y="1152475"/>
            <a:ext cx="4318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opportunities or experiences are there available in your school </a:t>
            </a:r>
            <a:r>
              <a:rPr lang="en"/>
              <a:t>experience</a:t>
            </a:r>
            <a:r>
              <a:rPr lang="en"/>
              <a:t> for:</a:t>
            </a:r>
            <a:endParaRPr/>
          </a:p>
          <a:p>
            <a:pPr indent="0" lvl="0" marL="0" rtl="0" algn="l">
              <a:spcBef>
                <a:spcPts val="1200"/>
              </a:spcBef>
              <a:spcAft>
                <a:spcPts val="0"/>
              </a:spcAft>
              <a:buNone/>
            </a:pPr>
            <a:r>
              <a:rPr lang="en"/>
              <a:t>Taught</a:t>
            </a:r>
            <a:endParaRPr/>
          </a:p>
          <a:p>
            <a:pPr indent="0" lvl="0" marL="0" rtl="0" algn="l">
              <a:spcBef>
                <a:spcPts val="1200"/>
              </a:spcBef>
              <a:spcAft>
                <a:spcPts val="0"/>
              </a:spcAft>
              <a:buNone/>
            </a:pPr>
            <a:r>
              <a:rPr lang="en"/>
              <a:t>Sought</a:t>
            </a:r>
            <a:endParaRPr/>
          </a:p>
          <a:p>
            <a:pPr indent="0" lvl="0" marL="0" rtl="0" algn="l">
              <a:spcBef>
                <a:spcPts val="1200"/>
              </a:spcBef>
              <a:spcAft>
                <a:spcPts val="0"/>
              </a:spcAft>
              <a:buNone/>
            </a:pPr>
            <a:r>
              <a:rPr lang="en"/>
              <a:t>Caught</a:t>
            </a:r>
            <a:endParaRPr/>
          </a:p>
          <a:p>
            <a:pPr indent="0" lvl="0" marL="0" rtl="0" algn="l">
              <a:spcBef>
                <a:spcPts val="1200"/>
              </a:spcBef>
              <a:spcAft>
                <a:spcPts val="1200"/>
              </a:spcAft>
              <a:buNone/>
            </a:pPr>
            <a:r>
              <a:rPr lang="en"/>
              <a:t>You have 10 mins in your break out room to discuss this together.</a:t>
            </a:r>
            <a:endParaRPr/>
          </a:p>
        </p:txBody>
      </p:sp>
      <p:pic>
        <p:nvPicPr>
          <p:cNvPr id="120" name="Google Shape;120;p21"/>
          <p:cNvPicPr preferRelativeResize="0"/>
          <p:nvPr/>
        </p:nvPicPr>
        <p:blipFill>
          <a:blip r:embed="rId3">
            <a:alphaModFix/>
          </a:blip>
          <a:stretch>
            <a:fillRect/>
          </a:stretch>
        </p:blipFill>
        <p:spPr>
          <a:xfrm>
            <a:off x="4893450" y="571500"/>
            <a:ext cx="3714750" cy="4000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