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8" r:id="rId4"/>
    <p:sldId id="276" r:id="rId5"/>
    <p:sldId id="269" r:id="rId6"/>
    <p:sldId id="277" r:id="rId7"/>
    <p:sldId id="278" r:id="rId8"/>
    <p:sldId id="280" r:id="rId9"/>
    <p:sldId id="274" r:id="rId10"/>
    <p:sldId id="273" r:id="rId11"/>
    <p:sldId id="281" r:id="rId12"/>
    <p:sldId id="275"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B3878E-6141-4A00-A3DD-825AC9361D51}">
          <p14:sldIdLst>
            <p14:sldId id="258"/>
            <p14:sldId id="259"/>
            <p14:sldId id="268"/>
            <p14:sldId id="276"/>
            <p14:sldId id="269"/>
            <p14:sldId id="277"/>
            <p14:sldId id="278"/>
            <p14:sldId id="280"/>
            <p14:sldId id="274"/>
            <p14:sldId id="273"/>
            <p14:sldId id="281"/>
            <p14:sldId id="275"/>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594B1-1415-43BE-A6E4-398B95BC39D3}" v="6" dt="2020-09-28T07:01:11.0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33BE5-2ED9-489C-831E-90BD7272AB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914DB6-ED4F-4BEA-A94B-0C051BBF78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19AD0-CF9F-4544-8377-61B501386A04}"/>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45398003-1D9F-43BB-970F-1A1638C452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408F8B-960C-4751-BFD3-81555D0537E3}"/>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12736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DE2B-5EE7-4A75-9E1D-1BE8FC2427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AFD3AE-E891-453F-A466-6F462298D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035E06-23D3-4082-AA85-E5BA47BA8346}"/>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916E61F5-D752-4DC1-9CAE-BA2C00EF5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CE6D5D-B9A9-40F3-B73D-601EAC975439}"/>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260620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7FF45-C709-45DD-B50A-090313094A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2B3BC7-B8A2-4262-ACD5-97571BC87A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AA962B-E1DA-4E40-A5CB-990FF8BC2384}"/>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EACCF23E-26B8-44B5-9A98-0EEB8580F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16189A-6211-42C8-8418-F09B79B22F91}"/>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149734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3E49-9D22-4404-8DD5-FC6D65AB37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2D9A3C-C0B4-4EBE-B29C-9AEC2EC4EB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0C7FEB-880B-44CC-930D-DF01FFA9AD1F}"/>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94AC3877-40BA-46D8-AA96-2A75D4F54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EBF691-A27F-4F47-A4AD-6D1A0C9D95DA}"/>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294842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AB8E-1B5D-4F2F-A9AA-F3AB7567DB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E1D5D9-4D0C-4C76-B027-CB2B6B147B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875C74-0434-4A8B-875A-5474A874C880}"/>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81CFAB1C-A47E-4ADC-B2C3-D27B63B427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38B9A6-B3FD-4F2A-88E8-CD6B13614834}"/>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132643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4B94-5A5B-4B8A-B89A-BA79ACE4FD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DF6210-369B-4535-84E3-B0473A91B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CF28EC-317E-44CF-ACA4-259A79B67B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416CC7-F39D-4EC1-B28C-6C0809F6A486}"/>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6" name="Footer Placeholder 5">
            <a:extLst>
              <a:ext uri="{FF2B5EF4-FFF2-40B4-BE49-F238E27FC236}">
                <a16:creationId xmlns:a16="http://schemas.microsoft.com/office/drawing/2014/main" id="{6C272052-1D23-40EE-804B-0346AE02FC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636488-FC63-4AA7-82A9-5728448EDF78}"/>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285212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AAC8-7C70-4BC5-9D4D-4565391783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B7FDB6-4D54-4D86-8B80-CC090D9E68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4BDF6F-7D81-4CD0-BBD7-ECA3D738E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9C3A32-7C61-44E0-8168-6CB499E87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F2F2DC-1849-4623-9A6E-ABFBCBD662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D37E4E-1405-475E-B06E-8EF535125589}"/>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8" name="Footer Placeholder 7">
            <a:extLst>
              <a:ext uri="{FF2B5EF4-FFF2-40B4-BE49-F238E27FC236}">
                <a16:creationId xmlns:a16="http://schemas.microsoft.com/office/drawing/2014/main" id="{C56FABDE-09A6-46A4-B033-9F9A588079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254D8E-2287-466D-80EC-14B1A7E85AAE}"/>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75222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0B76-EC6B-4237-AACA-340B380B423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BC5BF1-6060-4F86-ABB7-F4206796C132}"/>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4" name="Footer Placeholder 3">
            <a:extLst>
              <a:ext uri="{FF2B5EF4-FFF2-40B4-BE49-F238E27FC236}">
                <a16:creationId xmlns:a16="http://schemas.microsoft.com/office/drawing/2014/main" id="{2BF99ECA-BD91-4B8C-80A9-BFE5E300EB6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3B17BA-8439-4CAA-A651-AB7B779F2130}"/>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96420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719C1-3D97-444A-80EF-D968587B6FC2}"/>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3" name="Footer Placeholder 2">
            <a:extLst>
              <a:ext uri="{FF2B5EF4-FFF2-40B4-BE49-F238E27FC236}">
                <a16:creationId xmlns:a16="http://schemas.microsoft.com/office/drawing/2014/main" id="{E1301610-4FD9-428A-B40B-B6A2AA4A34A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3976AC-02A9-468C-B9C9-DEA9300DE451}"/>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263059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EBE5-A759-48AD-902F-B847F4D8D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A17B43-580A-4568-AE7B-97B2F71BB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6DA3C7-856E-4B9C-B179-B80CEB73A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ECFF20-BB1B-496D-BE70-D9953FC05845}"/>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6" name="Footer Placeholder 5">
            <a:extLst>
              <a:ext uri="{FF2B5EF4-FFF2-40B4-BE49-F238E27FC236}">
                <a16:creationId xmlns:a16="http://schemas.microsoft.com/office/drawing/2014/main" id="{09FA71D2-65D4-4F93-867C-1F69459241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6E9405-B189-4241-A72F-860BAA1E84D6}"/>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109521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71549-CB0E-42B2-A0EF-695302727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97842BA-132A-4371-838E-05D7CEB3E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F040B1-6605-4AD9-B5CA-5A0D7734A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EEA1F-B47D-4F26-B539-DEBD07F0E960}"/>
              </a:ext>
            </a:extLst>
          </p:cNvPr>
          <p:cNvSpPr>
            <a:spLocks noGrp="1"/>
          </p:cNvSpPr>
          <p:nvPr>
            <p:ph type="dt" sz="half" idx="10"/>
          </p:nvPr>
        </p:nvSpPr>
        <p:spPr/>
        <p:txBody>
          <a:bodyPr/>
          <a:lstStyle/>
          <a:p>
            <a:fld id="{44A5DB99-8A5A-44B4-BE80-4E7F1923C65F}" type="datetimeFigureOut">
              <a:rPr lang="en-GB" smtClean="0"/>
              <a:t>02/07/2021</a:t>
            </a:fld>
            <a:endParaRPr lang="en-GB"/>
          </a:p>
        </p:txBody>
      </p:sp>
      <p:sp>
        <p:nvSpPr>
          <p:cNvPr id="6" name="Footer Placeholder 5">
            <a:extLst>
              <a:ext uri="{FF2B5EF4-FFF2-40B4-BE49-F238E27FC236}">
                <a16:creationId xmlns:a16="http://schemas.microsoft.com/office/drawing/2014/main" id="{5B30AAF0-AC65-4826-A53E-F8282B8649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A4F90C-45CF-40A7-B6B4-11F612768EE5}"/>
              </a:ext>
            </a:extLst>
          </p:cNvPr>
          <p:cNvSpPr>
            <a:spLocks noGrp="1"/>
          </p:cNvSpPr>
          <p:nvPr>
            <p:ph type="sldNum" sz="quarter" idx="12"/>
          </p:nvPr>
        </p:nvSpPr>
        <p:spPr/>
        <p:txBody>
          <a:bodyPr/>
          <a:lstStyle/>
          <a:p>
            <a:fld id="{2B847A33-5255-47D5-8582-3ED08097174B}" type="slidenum">
              <a:rPr lang="en-GB" smtClean="0"/>
              <a:t>‹#›</a:t>
            </a:fld>
            <a:endParaRPr lang="en-GB"/>
          </a:p>
        </p:txBody>
      </p:sp>
    </p:spTree>
    <p:extLst>
      <p:ext uri="{BB962C8B-B14F-4D97-AF65-F5344CB8AC3E}">
        <p14:creationId xmlns:p14="http://schemas.microsoft.com/office/powerpoint/2010/main" val="382337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BCF0BA-DBA7-4253-89A3-0C71568EC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A0810B-8371-4EFE-B5C5-013EF0FB64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F4EDF2-B7C3-4DF4-AA33-478A8768C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5DB99-8A5A-44B4-BE80-4E7F1923C65F}" type="datetimeFigureOut">
              <a:rPr lang="en-GB" smtClean="0"/>
              <a:t>02/07/2021</a:t>
            </a:fld>
            <a:endParaRPr lang="en-GB"/>
          </a:p>
        </p:txBody>
      </p:sp>
      <p:sp>
        <p:nvSpPr>
          <p:cNvPr id="5" name="Footer Placeholder 4">
            <a:extLst>
              <a:ext uri="{FF2B5EF4-FFF2-40B4-BE49-F238E27FC236}">
                <a16:creationId xmlns:a16="http://schemas.microsoft.com/office/drawing/2014/main" id="{36540721-8D8D-4D61-AE2C-57E1735785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CB15C01-7B28-437F-A95C-2EF19C5557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47A33-5255-47D5-8582-3ED08097174B}" type="slidenum">
              <a:rPr lang="en-GB" smtClean="0"/>
              <a:t>‹#›</a:t>
            </a:fld>
            <a:endParaRPr lang="en-GB"/>
          </a:p>
        </p:txBody>
      </p:sp>
    </p:spTree>
    <p:extLst>
      <p:ext uri="{BB962C8B-B14F-4D97-AF65-F5344CB8AC3E}">
        <p14:creationId xmlns:p14="http://schemas.microsoft.com/office/powerpoint/2010/main" val="317285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p:txBody>
          <a:bodyPr/>
          <a:lstStyle/>
          <a:p>
            <a:pPr algn="ctr"/>
            <a:r>
              <a:rPr lang="en-GB" dirty="0">
                <a:solidFill>
                  <a:srgbClr val="FF0000"/>
                </a:solidFill>
              </a:rPr>
              <a:t>Character and Conduct in our COVID safe school</a:t>
            </a:r>
            <a:endParaRPr lang="en-GB" dirty="0"/>
          </a:p>
        </p:txBody>
      </p:sp>
      <p:sp>
        <p:nvSpPr>
          <p:cNvPr id="3" name="Content Placeholder 2">
            <a:extLst>
              <a:ext uri="{FF2B5EF4-FFF2-40B4-BE49-F238E27FC236}">
                <a16:creationId xmlns:a16="http://schemas.microsoft.com/office/drawing/2014/main" id="{F5FC72BD-B892-4A21-93CD-11B1F52BAC2A}"/>
              </a:ext>
            </a:extLst>
          </p:cNvPr>
          <p:cNvSpPr>
            <a:spLocks noGrp="1"/>
          </p:cNvSpPr>
          <p:nvPr>
            <p:ph idx="1"/>
          </p:nvPr>
        </p:nvSpPr>
        <p:spPr>
          <a:xfrm>
            <a:off x="838200" y="1639586"/>
            <a:ext cx="10515600" cy="4287203"/>
          </a:xfrm>
        </p:spPr>
        <p:txBody>
          <a:bodyPr>
            <a:normAutofit/>
          </a:bodyPr>
          <a:lstStyle/>
          <a:p>
            <a:r>
              <a:rPr lang="en-GB" i="1" dirty="0"/>
              <a:t>An update on our students’ conduct since the start of term</a:t>
            </a:r>
          </a:p>
          <a:p>
            <a:pPr marL="0" indent="0">
              <a:buNone/>
            </a:pPr>
            <a:endParaRPr lang="en-GB" i="1" dirty="0"/>
          </a:p>
          <a:p>
            <a:r>
              <a:rPr lang="en-GB" i="1" dirty="0"/>
              <a:t>A further exploration of some of the key parts of our behaviour policy</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pic>
        <p:nvPicPr>
          <p:cNvPr id="5" name="Picture 4">
            <a:extLst>
              <a:ext uri="{FF2B5EF4-FFF2-40B4-BE49-F238E27FC236}">
                <a16:creationId xmlns:a16="http://schemas.microsoft.com/office/drawing/2014/main" id="{CECF7530-3225-457D-A27E-4B168F09D64B}"/>
              </a:ext>
            </a:extLst>
          </p:cNvPr>
          <p:cNvPicPr>
            <a:picLocks noChangeAspect="1"/>
          </p:cNvPicPr>
          <p:nvPr/>
        </p:nvPicPr>
        <p:blipFill>
          <a:blip r:embed="rId3"/>
          <a:stretch>
            <a:fillRect/>
          </a:stretch>
        </p:blipFill>
        <p:spPr>
          <a:xfrm>
            <a:off x="4206115" y="3587804"/>
            <a:ext cx="3779769" cy="2633775"/>
          </a:xfrm>
          <a:prstGeom prst="rect">
            <a:avLst/>
          </a:prstGeom>
        </p:spPr>
      </p:pic>
    </p:spTree>
    <p:extLst>
      <p:ext uri="{BB962C8B-B14F-4D97-AF65-F5344CB8AC3E}">
        <p14:creationId xmlns:p14="http://schemas.microsoft.com/office/powerpoint/2010/main" val="120183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So what needs to change?</a:t>
            </a:r>
            <a:br>
              <a:rPr lang="en-GB" dirty="0">
                <a:solidFill>
                  <a:srgbClr val="FF0000"/>
                </a:solidFill>
              </a:rPr>
            </a:br>
            <a:r>
              <a:rPr lang="en-GB" dirty="0">
                <a:solidFill>
                  <a:srgbClr val="FF0000"/>
                </a:solidFill>
              </a:rPr>
              <a:t>2) Arguing about sanctions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Look at page 39 of the Character Journal, read through the section called ‘What should I do if I think a sanction is unfair’</a:t>
            </a:r>
          </a:p>
          <a:p>
            <a:r>
              <a:rPr lang="en-GB" dirty="0"/>
              <a:t>If you fail to follow this guidance by arguing, by answering back or by refusing to go to the PLR, you will escalate the situation.</a:t>
            </a:r>
          </a:p>
          <a:p>
            <a:r>
              <a:rPr lang="en-GB" dirty="0"/>
              <a:t>If the sanction </a:t>
            </a:r>
            <a:r>
              <a:rPr lang="en-GB" i="1" dirty="0"/>
              <a:t>was </a:t>
            </a:r>
            <a:r>
              <a:rPr lang="en-GB" dirty="0"/>
              <a:t>going to be a warning or detention, it will now be the PLR</a:t>
            </a:r>
          </a:p>
          <a:p>
            <a:r>
              <a:rPr lang="en-GB" dirty="0"/>
              <a:t>If the sanction </a:t>
            </a:r>
            <a:r>
              <a:rPr lang="en-GB" i="1" dirty="0"/>
              <a:t>was</a:t>
            </a:r>
            <a:r>
              <a:rPr lang="en-GB" dirty="0"/>
              <a:t> going to be the PLR, it will now be an exclusion.</a:t>
            </a:r>
          </a:p>
          <a:p>
            <a:pPr marL="0" indent="0">
              <a:buNone/>
            </a:pPr>
            <a:r>
              <a:rPr lang="en-GB" i="1" dirty="0"/>
              <a:t>If you fail to follow the instructions in the Character Journal then the sanction will be escalated immediately. </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38200" y="5482749"/>
            <a:ext cx="107788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17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So what needs to change?</a:t>
            </a:r>
            <a:br>
              <a:rPr lang="en-GB" dirty="0">
                <a:solidFill>
                  <a:srgbClr val="FF0000"/>
                </a:solidFill>
              </a:rPr>
            </a:br>
            <a:r>
              <a:rPr lang="en-GB" dirty="0">
                <a:solidFill>
                  <a:srgbClr val="FF0000"/>
                </a:solidFill>
              </a:rPr>
              <a:t>2) Arguing about sanctions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38200" y="5482749"/>
            <a:ext cx="107788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55BABDEB-4DD1-4478-8E18-CA2417ECD81F}"/>
              </a:ext>
            </a:extLst>
          </p:cNvPr>
          <p:cNvPicPr>
            <a:picLocks noChangeAspect="1"/>
          </p:cNvPicPr>
          <p:nvPr/>
        </p:nvPicPr>
        <p:blipFill>
          <a:blip r:embed="rId3"/>
          <a:stretch>
            <a:fillRect/>
          </a:stretch>
        </p:blipFill>
        <p:spPr>
          <a:xfrm>
            <a:off x="1976696" y="1268232"/>
            <a:ext cx="8691304" cy="4765842"/>
          </a:xfrm>
          <a:prstGeom prst="rect">
            <a:avLst/>
          </a:prstGeom>
        </p:spPr>
      </p:pic>
    </p:spTree>
    <p:extLst>
      <p:ext uri="{BB962C8B-B14F-4D97-AF65-F5344CB8AC3E}">
        <p14:creationId xmlns:p14="http://schemas.microsoft.com/office/powerpoint/2010/main" val="1956135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So what needs to change?</a:t>
            </a:r>
            <a:br>
              <a:rPr lang="en-GB" dirty="0">
                <a:solidFill>
                  <a:srgbClr val="FF0000"/>
                </a:solidFill>
              </a:rPr>
            </a:br>
            <a:r>
              <a:rPr lang="en-GB" dirty="0">
                <a:solidFill>
                  <a:srgbClr val="FF0000"/>
                </a:solidFill>
              </a:rPr>
              <a:t>3) Behaviour in the community</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You must wear a mask in shops, as we discussed yesterday. It is your duty to stop the spread of COVID 19</a:t>
            </a:r>
          </a:p>
          <a:p>
            <a:r>
              <a:rPr lang="en-GB" dirty="0"/>
              <a:t>You must make every possible effort to socially distance from each other and particularly from members of the public.</a:t>
            </a:r>
          </a:p>
          <a:p>
            <a:r>
              <a:rPr lang="en-GB" dirty="0"/>
              <a:t>You must not steal from shops. We have excluded two students this term for stealing from the co op. They send us CCTV each time it happens.</a:t>
            </a:r>
          </a:p>
          <a:p>
            <a:pPr marL="0" indent="0">
              <a:buNone/>
            </a:pPr>
            <a:r>
              <a:rPr lang="en-GB" i="1" dirty="0"/>
              <a:t>These are basic requirements. You should be doing much more than this. You should be showing good character by being polite and helpful to members of the community.</a:t>
            </a:r>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1112521" y="5357257"/>
            <a:ext cx="107788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438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Final points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Familiarise yourself fully with our behaviour handbook</a:t>
            </a:r>
          </a:p>
          <a:p>
            <a:r>
              <a:rPr lang="en-GB" dirty="0"/>
              <a:t>Issue sanctions and rewards with warmth and conviction.</a:t>
            </a:r>
          </a:p>
          <a:p>
            <a:r>
              <a:rPr lang="en-GB" dirty="0"/>
              <a:t>Let’s work as a team to improve corridor behaviour – particularly during periods 2 and 4</a:t>
            </a:r>
          </a:p>
          <a:p>
            <a:r>
              <a:rPr lang="en-GB" dirty="0"/>
              <a:t>Let’s work together to eliminate arguing about sanctions – use the language of ‘escalation’.</a:t>
            </a:r>
          </a:p>
          <a:p>
            <a:r>
              <a:rPr lang="en-GB" dirty="0"/>
              <a:t>Let’s make respect boards a central feature of Academy life</a:t>
            </a:r>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4747490" y="1870241"/>
            <a:ext cx="107788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82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72127" y="0"/>
            <a:ext cx="10515600" cy="1325563"/>
          </a:xfrm>
        </p:spPr>
        <p:txBody>
          <a:bodyPr>
            <a:normAutofit/>
          </a:bodyPr>
          <a:lstStyle/>
          <a:p>
            <a:r>
              <a:rPr lang="en-GB" dirty="0">
                <a:solidFill>
                  <a:srgbClr val="FF0000"/>
                </a:solidFill>
              </a:rPr>
              <a:t>How have Walthamstow Academy students shown good character since returning?</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35891" y="1375251"/>
            <a:ext cx="10515600" cy="4351338"/>
          </a:xfrm>
        </p:spPr>
        <p:txBody>
          <a:bodyPr>
            <a:normAutofit/>
          </a:bodyPr>
          <a:lstStyle/>
          <a:p>
            <a:r>
              <a:rPr lang="en-GB" dirty="0"/>
              <a:t>There has been a general acceptance of new routines, with an understanding that the school is doing its best to keep everyone safe.</a:t>
            </a:r>
          </a:p>
          <a:p>
            <a:r>
              <a:rPr lang="en-GB" dirty="0"/>
              <a:t>Year group detentions have been well attended (thanks to you).</a:t>
            </a:r>
          </a:p>
          <a:p>
            <a:r>
              <a:rPr lang="en-GB" dirty="0"/>
              <a:t>There have been low numbers of students late to school.</a:t>
            </a:r>
          </a:p>
          <a:p>
            <a:r>
              <a:rPr lang="en-GB" dirty="0"/>
              <a:t>Behaviour in lessons has been generally very good, with rare instances of disruption.</a:t>
            </a:r>
          </a:p>
          <a:p>
            <a:r>
              <a:rPr lang="en-GB" dirty="0"/>
              <a:t>Sanctions and rewards have been recorded properly on SIMS.</a:t>
            </a:r>
          </a:p>
          <a:p>
            <a:r>
              <a:rPr lang="en-GB" dirty="0"/>
              <a:t>Boys have received their fair share of P1s and P2s</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spTree>
    <p:extLst>
      <p:ext uri="{BB962C8B-B14F-4D97-AF65-F5344CB8AC3E}">
        <p14:creationId xmlns:p14="http://schemas.microsoft.com/office/powerpoint/2010/main" val="308662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What are our priorities?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Students have been very noisy when going to and from lunch and break – this has disturbed other lessons and shown a lack of respect for the learning of others.</a:t>
            </a:r>
          </a:p>
          <a:p>
            <a:r>
              <a:rPr lang="en-GB" dirty="0"/>
              <a:t>Students have needed constant reminders to walk quickly and quietly on the left of corridors. </a:t>
            </a:r>
          </a:p>
          <a:p>
            <a:r>
              <a:rPr lang="en-GB" dirty="0"/>
              <a:t>There have been instances of students arguing with staff or ignoring them when they are given a sanction.</a:t>
            </a:r>
          </a:p>
          <a:p>
            <a:r>
              <a:rPr lang="en-GB" dirty="0"/>
              <a:t>Members of the local community have been concerned that many Academy students have not worn masks in local shops or socially distanced from others. </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spTree>
    <p:extLst>
      <p:ext uri="{BB962C8B-B14F-4D97-AF65-F5344CB8AC3E}">
        <p14:creationId xmlns:p14="http://schemas.microsoft.com/office/powerpoint/2010/main" val="88768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Issuing rewards to students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P1s. When? How?</a:t>
            </a:r>
          </a:p>
          <a:p>
            <a:pPr marL="0" indent="0">
              <a:buNone/>
            </a:pPr>
            <a:endParaRPr lang="en-GB" dirty="0"/>
          </a:p>
          <a:p>
            <a:r>
              <a:rPr lang="en-GB" dirty="0"/>
              <a:t>P2s. When? How?</a:t>
            </a:r>
          </a:p>
          <a:p>
            <a:pPr marL="0" indent="0">
              <a:buNone/>
            </a:pPr>
            <a:endParaRPr lang="en-GB" dirty="0"/>
          </a:p>
          <a:p>
            <a:r>
              <a:rPr lang="en-GB" dirty="0"/>
              <a:t>P3s. When? How?</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spTree>
    <p:extLst>
      <p:ext uri="{BB962C8B-B14F-4D97-AF65-F5344CB8AC3E}">
        <p14:creationId xmlns:p14="http://schemas.microsoft.com/office/powerpoint/2010/main" val="41114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Issuing sanctions to students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fontScale="92500" lnSpcReduction="10000"/>
          </a:bodyPr>
          <a:lstStyle/>
          <a:p>
            <a:r>
              <a:rPr lang="en-GB" dirty="0"/>
              <a:t>Warnings. When? How?</a:t>
            </a:r>
          </a:p>
          <a:p>
            <a:pPr marL="0" indent="0">
              <a:buNone/>
            </a:pPr>
            <a:endParaRPr lang="en-GB" dirty="0"/>
          </a:p>
          <a:p>
            <a:r>
              <a:rPr lang="en-GB" dirty="0"/>
              <a:t>Centralised detentions. When? How?</a:t>
            </a:r>
          </a:p>
          <a:p>
            <a:pPr marL="0" indent="0">
              <a:buNone/>
            </a:pPr>
            <a:endParaRPr lang="en-GB" dirty="0"/>
          </a:p>
          <a:p>
            <a:r>
              <a:rPr lang="en-GB" dirty="0"/>
              <a:t>PLR. When? How?</a:t>
            </a:r>
          </a:p>
          <a:p>
            <a:pPr marL="0" indent="0">
              <a:buNone/>
            </a:pPr>
            <a:endParaRPr lang="en-GB" dirty="0"/>
          </a:p>
          <a:p>
            <a:r>
              <a:rPr lang="en-GB" dirty="0"/>
              <a:t>Special COVID sanctions. When? How?</a:t>
            </a:r>
          </a:p>
          <a:p>
            <a:endParaRPr lang="en-GB" dirty="0"/>
          </a:p>
          <a:p>
            <a:pPr marL="0" indent="0">
              <a:buNone/>
            </a:pPr>
            <a:r>
              <a:rPr lang="en-GB" i="1" dirty="0"/>
              <a:t>Refer students to the Character Journal if any discussion has to be entered into</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1662545" y="5357257"/>
            <a:ext cx="10778836" cy="369332"/>
          </a:xfrm>
          <a:prstGeom prst="rect">
            <a:avLst/>
          </a:prstGeom>
          <a:noFill/>
        </p:spPr>
        <p:txBody>
          <a:bodyPr wrap="square" rtlCol="0">
            <a:spAutoFit/>
          </a:bodyPr>
          <a:lstStyle/>
          <a:p>
            <a:endParaRPr lang="en-GB" b="1" dirty="0"/>
          </a:p>
        </p:txBody>
      </p:sp>
    </p:spTree>
    <p:extLst>
      <p:ext uri="{BB962C8B-B14F-4D97-AF65-F5344CB8AC3E}">
        <p14:creationId xmlns:p14="http://schemas.microsoft.com/office/powerpoint/2010/main" val="255655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Respect points</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a:bodyPr>
          <a:lstStyle/>
          <a:p>
            <a:r>
              <a:rPr lang="en-GB" dirty="0"/>
              <a:t>Boards updated once every two weeks.</a:t>
            </a:r>
          </a:p>
          <a:p>
            <a:pPr marL="0" indent="0">
              <a:buNone/>
            </a:pPr>
            <a:endParaRPr lang="en-GB" dirty="0"/>
          </a:p>
          <a:p>
            <a:r>
              <a:rPr lang="en-GB" dirty="0"/>
              <a:t>As a tutor, this data is available to you at any time.</a:t>
            </a:r>
          </a:p>
          <a:p>
            <a:pPr marL="0" indent="0">
              <a:buNone/>
            </a:pPr>
            <a:endParaRPr lang="en-GB" dirty="0"/>
          </a:p>
          <a:p>
            <a:r>
              <a:rPr lang="en-GB" dirty="0"/>
              <a:t>The power of this system is in the ‘buzz’ created around school. Let’s make sure we help create that.</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spTree>
    <p:extLst>
      <p:ext uri="{BB962C8B-B14F-4D97-AF65-F5344CB8AC3E}">
        <p14:creationId xmlns:p14="http://schemas.microsoft.com/office/powerpoint/2010/main" val="199619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The language of the values and the pyramid</a:t>
            </a:r>
            <a:r>
              <a:rPr lang="en-GB" dirty="0"/>
              <a:t>	</a:t>
            </a:r>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31540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969818" y="1253331"/>
            <a:ext cx="10515600" cy="4351338"/>
          </a:xfrm>
        </p:spPr>
        <p:txBody>
          <a:bodyPr>
            <a:normAutofit/>
          </a:bodyPr>
          <a:lstStyle/>
          <a:p>
            <a:r>
              <a:rPr lang="en-GB" dirty="0"/>
              <a:t>Use the language contained within the sanction codes themselves – these are there to guide you and students.</a:t>
            </a:r>
          </a:p>
          <a:p>
            <a:r>
              <a:rPr lang="en-GB" dirty="0"/>
              <a:t>The pyramid is a powerful way to remind students about the key to good behaviour – self regulation</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pic>
        <p:nvPicPr>
          <p:cNvPr id="5" name="Picture 4">
            <a:extLst>
              <a:ext uri="{FF2B5EF4-FFF2-40B4-BE49-F238E27FC236}">
                <a16:creationId xmlns:a16="http://schemas.microsoft.com/office/drawing/2014/main" id="{622D52EB-1268-4474-8FFF-646BD450B636}"/>
              </a:ext>
            </a:extLst>
          </p:cNvPr>
          <p:cNvPicPr>
            <a:picLocks noChangeAspect="1"/>
          </p:cNvPicPr>
          <p:nvPr/>
        </p:nvPicPr>
        <p:blipFill>
          <a:blip r:embed="rId3"/>
          <a:stretch>
            <a:fillRect/>
          </a:stretch>
        </p:blipFill>
        <p:spPr>
          <a:xfrm>
            <a:off x="4001110" y="3063571"/>
            <a:ext cx="4189779" cy="2919329"/>
          </a:xfrm>
          <a:prstGeom prst="rect">
            <a:avLst/>
          </a:prstGeom>
        </p:spPr>
      </p:pic>
    </p:spTree>
    <p:extLst>
      <p:ext uri="{BB962C8B-B14F-4D97-AF65-F5344CB8AC3E}">
        <p14:creationId xmlns:p14="http://schemas.microsoft.com/office/powerpoint/2010/main" val="142846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Morning tutor time this week</a:t>
            </a:r>
            <a:endParaRPr lang="en-GB" dirty="0"/>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31540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969818" y="1253331"/>
            <a:ext cx="10515600" cy="4351338"/>
          </a:xfrm>
        </p:spPr>
        <p:txBody>
          <a:bodyPr>
            <a:normAutofit/>
          </a:bodyPr>
          <a:lstStyle/>
          <a:p>
            <a:r>
              <a:rPr lang="en-GB" dirty="0"/>
              <a:t>The student pledge and a review of their own behaviour</a:t>
            </a:r>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40509" y="5477164"/>
            <a:ext cx="10778836" cy="369332"/>
          </a:xfrm>
          <a:prstGeom prst="rect">
            <a:avLst/>
          </a:prstGeom>
          <a:noFill/>
        </p:spPr>
        <p:txBody>
          <a:bodyPr wrap="square" rtlCol="0">
            <a:spAutoFit/>
          </a:bodyPr>
          <a:lstStyle/>
          <a:p>
            <a:endParaRPr lang="en-GB" b="1" dirty="0"/>
          </a:p>
        </p:txBody>
      </p:sp>
      <p:pic>
        <p:nvPicPr>
          <p:cNvPr id="3" name="Picture 2">
            <a:extLst>
              <a:ext uri="{FF2B5EF4-FFF2-40B4-BE49-F238E27FC236}">
                <a16:creationId xmlns:a16="http://schemas.microsoft.com/office/drawing/2014/main" id="{F1F0AC4E-E015-4564-99F9-FA0DAD89AAA9}"/>
              </a:ext>
            </a:extLst>
          </p:cNvPr>
          <p:cNvPicPr>
            <a:picLocks noChangeAspect="1"/>
          </p:cNvPicPr>
          <p:nvPr/>
        </p:nvPicPr>
        <p:blipFill>
          <a:blip r:embed="rId3"/>
          <a:stretch>
            <a:fillRect/>
          </a:stretch>
        </p:blipFill>
        <p:spPr>
          <a:xfrm>
            <a:off x="1255784" y="1709177"/>
            <a:ext cx="5764213" cy="4766081"/>
          </a:xfrm>
          <a:prstGeom prst="rect">
            <a:avLst/>
          </a:prstGeom>
        </p:spPr>
      </p:pic>
      <p:pic>
        <p:nvPicPr>
          <p:cNvPr id="7" name="Picture 6">
            <a:extLst>
              <a:ext uri="{FF2B5EF4-FFF2-40B4-BE49-F238E27FC236}">
                <a16:creationId xmlns:a16="http://schemas.microsoft.com/office/drawing/2014/main" id="{94C03E02-3FA2-49E4-8327-E4FB5C2A5637}"/>
              </a:ext>
            </a:extLst>
          </p:cNvPr>
          <p:cNvPicPr>
            <a:picLocks noChangeAspect="1"/>
          </p:cNvPicPr>
          <p:nvPr/>
        </p:nvPicPr>
        <p:blipFill>
          <a:blip r:embed="rId4"/>
          <a:stretch>
            <a:fillRect/>
          </a:stretch>
        </p:blipFill>
        <p:spPr>
          <a:xfrm>
            <a:off x="7305963" y="1971929"/>
            <a:ext cx="4194412" cy="2914141"/>
          </a:xfrm>
          <a:prstGeom prst="rect">
            <a:avLst/>
          </a:prstGeom>
        </p:spPr>
      </p:pic>
    </p:spTree>
    <p:extLst>
      <p:ext uri="{BB962C8B-B14F-4D97-AF65-F5344CB8AC3E}">
        <p14:creationId xmlns:p14="http://schemas.microsoft.com/office/powerpoint/2010/main" val="69698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46B6-F86F-4FDA-AE35-ACD5D54FC378}"/>
              </a:ext>
            </a:extLst>
          </p:cNvPr>
          <p:cNvSpPr>
            <a:spLocks noGrp="1"/>
          </p:cNvSpPr>
          <p:nvPr>
            <p:ph type="title"/>
          </p:nvPr>
        </p:nvSpPr>
        <p:spPr>
          <a:xfrm>
            <a:off x="969818" y="49688"/>
            <a:ext cx="10515600" cy="1325563"/>
          </a:xfrm>
        </p:spPr>
        <p:txBody>
          <a:bodyPr>
            <a:normAutofit/>
          </a:bodyPr>
          <a:lstStyle/>
          <a:p>
            <a:r>
              <a:rPr lang="en-GB" dirty="0">
                <a:solidFill>
                  <a:srgbClr val="FF0000"/>
                </a:solidFill>
              </a:rPr>
              <a:t>So what needs to change?</a:t>
            </a:r>
            <a:br>
              <a:rPr lang="en-GB" dirty="0">
                <a:solidFill>
                  <a:srgbClr val="FF0000"/>
                </a:solidFill>
              </a:rPr>
            </a:br>
            <a:r>
              <a:rPr lang="en-GB" dirty="0">
                <a:solidFill>
                  <a:srgbClr val="FF0000"/>
                </a:solidFill>
              </a:rPr>
              <a:t>1) Break and lunch times</a:t>
            </a:r>
            <a:endParaRPr lang="en-GB" dirty="0"/>
          </a:p>
        </p:txBody>
      </p:sp>
      <p:pic>
        <p:nvPicPr>
          <p:cNvPr id="4" name="Picture 3">
            <a:extLst>
              <a:ext uri="{FF2B5EF4-FFF2-40B4-BE49-F238E27FC236}">
                <a16:creationId xmlns:a16="http://schemas.microsoft.com/office/drawing/2014/main" id="{3F35329E-4BF5-4ADD-A4C6-A61CE7F0F394}"/>
              </a:ext>
            </a:extLst>
          </p:cNvPr>
          <p:cNvPicPr>
            <a:picLocks noChangeAspect="1"/>
          </p:cNvPicPr>
          <p:nvPr/>
        </p:nvPicPr>
        <p:blipFill>
          <a:blip r:embed="rId2"/>
          <a:stretch>
            <a:fillRect/>
          </a:stretch>
        </p:blipFill>
        <p:spPr>
          <a:xfrm>
            <a:off x="2331532" y="6221579"/>
            <a:ext cx="8779001" cy="542591"/>
          </a:xfrm>
          <a:prstGeom prst="rect">
            <a:avLst/>
          </a:prstGeom>
        </p:spPr>
      </p:pic>
      <p:sp>
        <p:nvSpPr>
          <p:cNvPr id="9" name="Content Placeholder 8">
            <a:extLst>
              <a:ext uri="{FF2B5EF4-FFF2-40B4-BE49-F238E27FC236}">
                <a16:creationId xmlns:a16="http://schemas.microsoft.com/office/drawing/2014/main" id="{DC6436E9-469D-4A0A-88F3-D6A65C58FF77}"/>
              </a:ext>
            </a:extLst>
          </p:cNvPr>
          <p:cNvSpPr>
            <a:spLocks noGrp="1"/>
          </p:cNvSpPr>
          <p:nvPr>
            <p:ph idx="1"/>
          </p:nvPr>
        </p:nvSpPr>
        <p:spPr>
          <a:xfrm>
            <a:off x="840509" y="1375251"/>
            <a:ext cx="10515600" cy="4351338"/>
          </a:xfrm>
        </p:spPr>
        <p:txBody>
          <a:bodyPr>
            <a:normAutofit lnSpcReduction="10000"/>
          </a:bodyPr>
          <a:lstStyle/>
          <a:p>
            <a:r>
              <a:rPr lang="en-GB" dirty="0"/>
              <a:t>From next week you will be required to be silent in the corridor during break and lunchtimes. This week, we will remind you, we will ask you and we will say “shush”. From next week, all staff will immediately issue a detention if you talk in the corridors on the way to or from break or lunch.</a:t>
            </a:r>
          </a:p>
          <a:p>
            <a:pPr marL="0" indent="0">
              <a:buNone/>
            </a:pPr>
            <a:r>
              <a:rPr lang="en-GB" dirty="0"/>
              <a:t>At lunchtime, the following rules must be followed:</a:t>
            </a:r>
          </a:p>
          <a:p>
            <a:r>
              <a:rPr lang="en-GB" dirty="0"/>
              <a:t>Stay in your seat unless getting your lunch, putting away your tray or going to the toilet.</a:t>
            </a:r>
          </a:p>
          <a:p>
            <a:r>
              <a:rPr lang="en-GB" dirty="0"/>
              <a:t>Always clear your tray and any litter away properly.</a:t>
            </a:r>
          </a:p>
          <a:p>
            <a:r>
              <a:rPr lang="en-GB" dirty="0"/>
              <a:t>Fall absolutely silent when the whistle goes at the end of lunchtime.</a:t>
            </a:r>
          </a:p>
          <a:p>
            <a:pPr marL="0" indent="0">
              <a:buNone/>
            </a:pPr>
            <a:endParaRPr lang="en-GB" dirty="0"/>
          </a:p>
          <a:p>
            <a:pPr marL="0" indent="0">
              <a:buNone/>
            </a:pPr>
            <a:endParaRPr lang="en-GB" dirty="0"/>
          </a:p>
          <a:p>
            <a:endParaRPr lang="en-GB" dirty="0"/>
          </a:p>
        </p:txBody>
      </p:sp>
      <p:sp>
        <p:nvSpPr>
          <p:cNvPr id="13" name="TextBox 12">
            <a:extLst>
              <a:ext uri="{FF2B5EF4-FFF2-40B4-BE49-F238E27FC236}">
                <a16:creationId xmlns:a16="http://schemas.microsoft.com/office/drawing/2014/main" id="{E4269E2E-5239-4B19-9183-E3F9CCEA1C2F}"/>
              </a:ext>
            </a:extLst>
          </p:cNvPr>
          <p:cNvSpPr txBox="1"/>
          <p:nvPr/>
        </p:nvSpPr>
        <p:spPr>
          <a:xfrm>
            <a:off x="838200" y="5482749"/>
            <a:ext cx="107788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56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850</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Character and Conduct in our COVID safe school</vt:lpstr>
      <vt:lpstr>How have Walthamstow Academy students shown good character since returning?  </vt:lpstr>
      <vt:lpstr>What are our priorities?  </vt:lpstr>
      <vt:lpstr>Issuing rewards to students  </vt:lpstr>
      <vt:lpstr>Issuing sanctions to students  </vt:lpstr>
      <vt:lpstr>Respect points </vt:lpstr>
      <vt:lpstr>The language of the values and the pyramid </vt:lpstr>
      <vt:lpstr>Morning tutor time this week</vt:lpstr>
      <vt:lpstr>So what needs to change? 1) Break and lunch times</vt:lpstr>
      <vt:lpstr>So what needs to change? 2) Arguing about sanctions </vt:lpstr>
      <vt:lpstr>So what needs to change? 2) Arguing about sanctions </vt:lpstr>
      <vt:lpstr>So what needs to change? 3) Behaviour in the community </vt:lpstr>
      <vt:lpstr>Final 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Walthamstow Academy</dc:title>
  <dc:creator>Dan Seed</dc:creator>
  <cp:lastModifiedBy>Dan Seed</cp:lastModifiedBy>
  <cp:revision>26</cp:revision>
  <dcterms:created xsi:type="dcterms:W3CDTF">2020-08-28T14:44:52Z</dcterms:created>
  <dcterms:modified xsi:type="dcterms:W3CDTF">2021-07-02T06:01:14Z</dcterms:modified>
</cp:coreProperties>
</file>