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9" r:id="rId2"/>
    <p:sldId id="278" r:id="rId3"/>
    <p:sldId id="279" r:id="rId4"/>
    <p:sldId id="298" r:id="rId5"/>
    <p:sldId id="310" r:id="rId6"/>
    <p:sldId id="297" r:id="rId7"/>
    <p:sldId id="303" r:id="rId8"/>
    <p:sldId id="305" r:id="rId9"/>
    <p:sldId id="295" r:id="rId10"/>
    <p:sldId id="309" r:id="rId11"/>
    <p:sldId id="281" r:id="rId12"/>
    <p:sldId id="307" r:id="rId13"/>
    <p:sldId id="271" r:id="rId14"/>
  </p:sldIdLst>
  <p:sldSz cx="9144000" cy="6858000" type="screen4x3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uise treherne" initials="lt" lastIdx="1" clrIdx="0">
    <p:extLst>
      <p:ext uri="{19B8F6BF-5375-455C-9EA6-DF929625EA0E}">
        <p15:presenceInfo xmlns:p15="http://schemas.microsoft.com/office/powerpoint/2012/main" userId="d182b2f76dbfb7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2B16"/>
    <a:srgbClr val="FF0066"/>
    <a:srgbClr val="FF99FF"/>
    <a:srgbClr val="5EC79B"/>
    <a:srgbClr val="17AC94"/>
    <a:srgbClr val="27D0C6"/>
    <a:srgbClr val="3DC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997537-75EE-4D19-8C95-38189F29D9E0}" v="3" dt="2019-08-06T10:46:14.3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67145" autoAdjust="0"/>
  </p:normalViewPr>
  <p:slideViewPr>
    <p:cSldViewPr snapToGrid="0" snapToObjects="1">
      <p:cViewPr varScale="1">
        <p:scale>
          <a:sx n="77" d="100"/>
          <a:sy n="77" d="100"/>
        </p:scale>
        <p:origin x="260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nie Davidson" userId="df861cd5-8fd8-4d9d-ac6f-5ae74bda9d77" providerId="ADAL" clId="{FA7E18CB-124F-46A9-8916-68F1F9A50972}"/>
    <pc:docChg chg="delSld">
      <pc:chgData name="Ronnie Davidson" userId="df861cd5-8fd8-4d9d-ac6f-5ae74bda9d77" providerId="ADAL" clId="{FA7E18CB-124F-46A9-8916-68F1F9A50972}" dt="2019-08-06T10:48:39.712" v="0" actId="2696"/>
      <pc:docMkLst>
        <pc:docMk/>
      </pc:docMkLst>
      <pc:sldChg chg="del">
        <pc:chgData name="Ronnie Davidson" userId="df861cd5-8fd8-4d9d-ac6f-5ae74bda9d77" providerId="ADAL" clId="{FA7E18CB-124F-46A9-8916-68F1F9A50972}" dt="2019-08-06T10:48:39.712" v="0" actId="2696"/>
        <pc:sldMkLst>
          <pc:docMk/>
          <pc:sldMk cId="3826094251" sldId="301"/>
        </pc:sldMkLst>
      </pc:sldChg>
    </pc:docChg>
  </pc:docChgLst>
  <pc:docChgLst>
    <pc:chgData name="Ronnie Davidson" userId="df861cd5-8fd8-4d9d-ac6f-5ae74bda9d77" providerId="ADAL" clId="{1C997537-75EE-4D19-8C95-38189F29D9E0}"/>
    <pc:docChg chg="modSld">
      <pc:chgData name="Ronnie Davidson" userId="df861cd5-8fd8-4d9d-ac6f-5ae74bda9d77" providerId="ADAL" clId="{1C997537-75EE-4D19-8C95-38189F29D9E0}" dt="2019-08-06T10:45:17.969" v="12" actId="20577"/>
      <pc:docMkLst>
        <pc:docMk/>
      </pc:docMkLst>
      <pc:sldChg chg="modNotesTx">
        <pc:chgData name="Ronnie Davidson" userId="df861cd5-8fd8-4d9d-ac6f-5ae74bda9d77" providerId="ADAL" clId="{1C997537-75EE-4D19-8C95-38189F29D9E0}" dt="2019-08-06T10:44:44.933" v="0" actId="20577"/>
        <pc:sldMkLst>
          <pc:docMk/>
          <pc:sldMk cId="3856271940" sldId="259"/>
        </pc:sldMkLst>
      </pc:sldChg>
      <pc:sldChg chg="modNotesTx">
        <pc:chgData name="Ronnie Davidson" userId="df861cd5-8fd8-4d9d-ac6f-5ae74bda9d77" providerId="ADAL" clId="{1C997537-75EE-4D19-8C95-38189F29D9E0}" dt="2019-08-06T10:45:17.969" v="12" actId="20577"/>
        <pc:sldMkLst>
          <pc:docMk/>
          <pc:sldMk cId="2210627592" sldId="271"/>
        </pc:sldMkLst>
      </pc:sldChg>
      <pc:sldChg chg="modNotesTx">
        <pc:chgData name="Ronnie Davidson" userId="df861cd5-8fd8-4d9d-ac6f-5ae74bda9d77" providerId="ADAL" clId="{1C997537-75EE-4D19-8C95-38189F29D9E0}" dt="2019-08-06T10:44:46.638" v="1" actId="20577"/>
        <pc:sldMkLst>
          <pc:docMk/>
          <pc:sldMk cId="3912149034" sldId="278"/>
        </pc:sldMkLst>
      </pc:sldChg>
      <pc:sldChg chg="modNotesTx">
        <pc:chgData name="Ronnie Davidson" userId="df861cd5-8fd8-4d9d-ac6f-5ae74bda9d77" providerId="ADAL" clId="{1C997537-75EE-4D19-8C95-38189F29D9E0}" dt="2019-08-06T10:44:54.303" v="3" actId="20577"/>
        <pc:sldMkLst>
          <pc:docMk/>
          <pc:sldMk cId="2626895853" sldId="279"/>
        </pc:sldMkLst>
      </pc:sldChg>
      <pc:sldChg chg="modNotesTx">
        <pc:chgData name="Ronnie Davidson" userId="df861cd5-8fd8-4d9d-ac6f-5ae74bda9d77" providerId="ADAL" clId="{1C997537-75EE-4D19-8C95-38189F29D9E0}" dt="2019-08-06T10:45:12.299" v="10" actId="20577"/>
        <pc:sldMkLst>
          <pc:docMk/>
          <pc:sldMk cId="3422646835" sldId="281"/>
        </pc:sldMkLst>
      </pc:sldChg>
      <pc:sldChg chg="modNotesTx">
        <pc:chgData name="Ronnie Davidson" userId="df861cd5-8fd8-4d9d-ac6f-5ae74bda9d77" providerId="ADAL" clId="{1C997537-75EE-4D19-8C95-38189F29D9E0}" dt="2019-08-06T10:45:02.035" v="6" actId="20577"/>
        <pc:sldMkLst>
          <pc:docMk/>
          <pc:sldMk cId="2225836424" sldId="297"/>
        </pc:sldMkLst>
      </pc:sldChg>
      <pc:sldChg chg="modNotesTx">
        <pc:chgData name="Ronnie Davidson" userId="df861cd5-8fd8-4d9d-ac6f-5ae74bda9d77" providerId="ADAL" clId="{1C997537-75EE-4D19-8C95-38189F29D9E0}" dt="2019-08-06T10:44:52.014" v="2" actId="20577"/>
        <pc:sldMkLst>
          <pc:docMk/>
          <pc:sldMk cId="2796239624" sldId="298"/>
        </pc:sldMkLst>
      </pc:sldChg>
      <pc:sldChg chg="modNotesTx">
        <pc:chgData name="Ronnie Davidson" userId="df861cd5-8fd8-4d9d-ac6f-5ae74bda9d77" providerId="ADAL" clId="{1C997537-75EE-4D19-8C95-38189F29D9E0}" dt="2019-08-06T10:44:57.878" v="4" actId="20577"/>
        <pc:sldMkLst>
          <pc:docMk/>
          <pc:sldMk cId="3826094251" sldId="301"/>
        </pc:sldMkLst>
      </pc:sldChg>
      <pc:sldChg chg="modNotesTx">
        <pc:chgData name="Ronnie Davidson" userId="df861cd5-8fd8-4d9d-ac6f-5ae74bda9d77" providerId="ADAL" clId="{1C997537-75EE-4D19-8C95-38189F29D9E0}" dt="2019-08-06T10:45:04.313" v="7" actId="20577"/>
        <pc:sldMkLst>
          <pc:docMk/>
          <pc:sldMk cId="1910972619" sldId="303"/>
        </pc:sldMkLst>
      </pc:sldChg>
      <pc:sldChg chg="modNotesTx">
        <pc:chgData name="Ronnie Davidson" userId="df861cd5-8fd8-4d9d-ac6f-5ae74bda9d77" providerId="ADAL" clId="{1C997537-75EE-4D19-8C95-38189F29D9E0}" dt="2019-08-06T10:45:06.258" v="8" actId="20577"/>
        <pc:sldMkLst>
          <pc:docMk/>
          <pc:sldMk cId="3671983194" sldId="305"/>
        </pc:sldMkLst>
      </pc:sldChg>
      <pc:sldChg chg="modNotesTx">
        <pc:chgData name="Ronnie Davidson" userId="df861cd5-8fd8-4d9d-ac6f-5ae74bda9d77" providerId="ADAL" clId="{1C997537-75EE-4D19-8C95-38189F29D9E0}" dt="2019-08-06T10:45:15.516" v="11" actId="20577"/>
        <pc:sldMkLst>
          <pc:docMk/>
          <pc:sldMk cId="1815485673" sldId="307"/>
        </pc:sldMkLst>
      </pc:sldChg>
      <pc:sldChg chg="modNotesTx">
        <pc:chgData name="Ronnie Davidson" userId="df861cd5-8fd8-4d9d-ac6f-5ae74bda9d77" providerId="ADAL" clId="{1C997537-75EE-4D19-8C95-38189F29D9E0}" dt="2019-08-06T10:45:10.091" v="9" actId="20577"/>
        <pc:sldMkLst>
          <pc:docMk/>
          <pc:sldMk cId="2001655820" sldId="309"/>
        </pc:sldMkLst>
      </pc:sldChg>
      <pc:sldChg chg="modNotesTx">
        <pc:chgData name="Ronnie Davidson" userId="df861cd5-8fd8-4d9d-ac6f-5ae74bda9d77" providerId="ADAL" clId="{1C997537-75EE-4D19-8C95-38189F29D9E0}" dt="2019-08-06T10:44:59.425" v="5" actId="20577"/>
        <pc:sldMkLst>
          <pc:docMk/>
          <pc:sldMk cId="1403946564" sldId="31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86BC9-4A93-434D-B96D-2FB50088512A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B076A-5787-1240-9207-4BF8EA311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47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8EBB9-DE82-8744-A288-7283B32CEEFE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E2BDF-2546-2744-B74A-3738A7A1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70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E2BDF-2546-2744-B74A-3738A7A19D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49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E2BDF-2546-2744-B74A-3738A7A19D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68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E2BDF-2546-2744-B74A-3738A7A19D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2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E2BDF-2546-2744-B74A-3738A7A19D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92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E2BDF-2546-2744-B74A-3738A7A19D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18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E2BDF-2546-2744-B74A-3738A7A19D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62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E2BDF-2546-2744-B74A-3738A7A19D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3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E2BDF-2546-2744-B74A-3738A7A19D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04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E2BDF-2546-2744-B74A-3738A7A19D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1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E2BDF-2546-2744-B74A-3738A7A19D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65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E2BDF-2546-2744-B74A-3738A7A19D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20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E2BDF-2546-2744-B74A-3738A7A19D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32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le models logo_nurturing character_paths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368" y="4802607"/>
            <a:ext cx="3947356" cy="27906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96266"/>
            <a:ext cx="7339262" cy="3876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Helvetica Neue Medium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 txBox="1">
            <a:spLocks/>
          </p:cNvSpPr>
          <p:nvPr userDrawn="1"/>
        </p:nvSpPr>
        <p:spPr>
          <a:xfrm>
            <a:off x="457200" y="1136785"/>
            <a:ext cx="8229600" cy="56170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 baseline="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7" name="Text Placeholder 2"/>
          <p:cNvSpPr txBox="1">
            <a:spLocks/>
          </p:cNvSpPr>
          <p:nvPr userDrawn="1"/>
        </p:nvSpPr>
        <p:spPr>
          <a:xfrm>
            <a:off x="457200" y="1834552"/>
            <a:ext cx="8229600" cy="36864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 baseline="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>
                <a:latin typeface="Helvetica Neue Light"/>
              </a:rPr>
              <a:t>Paragraph / body text here Paragraph / body text here Paragraph / body text here Paragraph / body text here Paragraph / body text here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000" dirty="0">
              <a:latin typeface="Helvetica Neue Light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>
                <a:solidFill>
                  <a:srgbClr val="27D0C6"/>
                </a:solidFill>
                <a:latin typeface="Helvetica Neue Light"/>
              </a:rPr>
              <a:t>	</a:t>
            </a:r>
            <a:r>
              <a:rPr lang="en-US" sz="2000" dirty="0">
                <a:solidFill>
                  <a:srgbClr val="27D0C6"/>
                </a:solidFill>
                <a:latin typeface="Zapf Dingbats"/>
              </a:rPr>
              <a:t>n</a:t>
            </a:r>
            <a:r>
              <a:rPr lang="en-US" sz="2000" dirty="0">
                <a:solidFill>
                  <a:srgbClr val="27D0C6"/>
                </a:solidFill>
                <a:latin typeface="Helvetica Neue Light"/>
              </a:rPr>
              <a:t> </a:t>
            </a:r>
            <a:r>
              <a:rPr lang="en-US" sz="2000" dirty="0">
                <a:latin typeface="Helvetica Neue Light"/>
              </a:rPr>
              <a:t>bullet point like this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>
                <a:solidFill>
                  <a:srgbClr val="27D0C6"/>
                </a:solidFill>
                <a:latin typeface="Helvetica Neue Light"/>
              </a:rPr>
              <a:t>	</a:t>
            </a:r>
            <a:r>
              <a:rPr lang="en-US" sz="2000" dirty="0">
                <a:solidFill>
                  <a:srgbClr val="27D0C6"/>
                </a:solidFill>
                <a:latin typeface="Zapf Dingbats"/>
              </a:rPr>
              <a:t>n</a:t>
            </a:r>
            <a:r>
              <a:rPr lang="en-US" sz="2000" dirty="0">
                <a:solidFill>
                  <a:srgbClr val="27D0C6"/>
                </a:solidFill>
                <a:latin typeface="Helvetica Neue Light"/>
              </a:rPr>
              <a:t> </a:t>
            </a:r>
            <a:r>
              <a:rPr lang="en-US" sz="2000" dirty="0">
                <a:latin typeface="Helvetica Neue Light"/>
              </a:rPr>
              <a:t>bullet point like this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>
                <a:solidFill>
                  <a:srgbClr val="27D0C6"/>
                </a:solidFill>
                <a:latin typeface="Helvetica Neue Light"/>
              </a:rPr>
              <a:t>	</a:t>
            </a:r>
            <a:r>
              <a:rPr lang="en-US" sz="2000" dirty="0">
                <a:solidFill>
                  <a:srgbClr val="27D0C6"/>
                </a:solidFill>
                <a:latin typeface="Zapf Dingbats"/>
              </a:rPr>
              <a:t>n</a:t>
            </a:r>
            <a:r>
              <a:rPr lang="en-US" sz="2000" dirty="0">
                <a:solidFill>
                  <a:srgbClr val="27D0C6"/>
                </a:solidFill>
                <a:latin typeface="Helvetica Neue Light"/>
              </a:rPr>
              <a:t> </a:t>
            </a:r>
            <a:r>
              <a:rPr lang="en-US" sz="2000" dirty="0">
                <a:latin typeface="Helvetica Neue Light"/>
              </a:rPr>
              <a:t>bullet point like this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000" dirty="0">
              <a:latin typeface="Helvetica Neue Light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>
                <a:solidFill>
                  <a:srgbClr val="27D0C6"/>
                </a:solidFill>
                <a:latin typeface="Helvetica Neue Light"/>
              </a:rPr>
              <a:t>Or</a:t>
            </a:r>
            <a:r>
              <a:rPr lang="en-US" sz="2000" baseline="0" dirty="0">
                <a:solidFill>
                  <a:srgbClr val="27D0C6"/>
                </a:solidFill>
                <a:latin typeface="Helvetica Neue Light"/>
              </a:rPr>
              <a:t> if you’d like the paragraph copy RM turquoise</a:t>
            </a:r>
            <a:endParaRPr lang="en-US" sz="2000" dirty="0">
              <a:solidFill>
                <a:srgbClr val="27D0C6"/>
              </a:solidFill>
              <a:latin typeface="Helvetica Neue Light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>
                <a:latin typeface="Helvetica Neue Light"/>
              </a:rPr>
              <a:t>	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000" dirty="0">
              <a:latin typeface="Helvetica Neue Light"/>
            </a:endParaRPr>
          </a:p>
          <a:p>
            <a:r>
              <a:rPr lang="en-US" sz="2000" dirty="0">
                <a:latin typeface="Helvetica Neue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921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536700"/>
            <a:ext cx="8229600" cy="418956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2745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Role models logo_nurturing character_paths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368" y="4802607"/>
            <a:ext cx="3947356" cy="27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196266"/>
            <a:ext cx="7339262" cy="38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6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 baseline="0">
          <a:solidFill>
            <a:schemeClr val="tx1"/>
          </a:solidFill>
          <a:latin typeface="Helvetica Neue Medium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chemeClr val="tx1"/>
          </a:solidFill>
          <a:latin typeface="Helvetica Neue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Helvetica Neue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olemodels.m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olemodels.me/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le models logo_nurturing charac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74" y="411738"/>
            <a:ext cx="3760269" cy="229084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598508" y="5599545"/>
            <a:ext cx="1314583" cy="12584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3726"/>
            <a:ext cx="9224818" cy="45041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3194146"/>
            <a:ext cx="7772400" cy="1470025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Helvetica Neue Medium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3399" y="3484250"/>
            <a:ext cx="7772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5"/>
                </a:solidFill>
                <a:latin typeface="Helvetica Neue Medium"/>
              </a:rPr>
              <a:t>Empathy</a:t>
            </a:r>
          </a:p>
          <a:p>
            <a:pPr algn="ctr"/>
            <a:r>
              <a:rPr lang="en-GB" sz="3600" b="1" dirty="0">
                <a:solidFill>
                  <a:schemeClr val="accent5"/>
                </a:solidFill>
                <a:latin typeface="Helvetica Neue Medium"/>
              </a:rPr>
              <a:t>What? Why? How? </a:t>
            </a:r>
          </a:p>
        </p:txBody>
      </p:sp>
    </p:spTree>
    <p:extLst>
      <p:ext uri="{BB962C8B-B14F-4D97-AF65-F5344CB8AC3E}">
        <p14:creationId xmlns:p14="http://schemas.microsoft.com/office/powerpoint/2010/main" val="3856271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Empathy- </a:t>
            </a:r>
            <a:r>
              <a:rPr lang="en-GB" b="1" dirty="0"/>
              <a:t>why</a:t>
            </a:r>
            <a:r>
              <a:rPr lang="en-GB" dirty="0"/>
              <a:t> is it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Develops tolerance and understanding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Underpins kindness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Accepting diversity and difference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Working together/leadership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Emotional intelligence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As teachers and educators? </a:t>
            </a:r>
          </a:p>
        </p:txBody>
      </p:sp>
    </p:spTree>
    <p:extLst>
      <p:ext uri="{BB962C8B-B14F-4D97-AF65-F5344CB8AC3E}">
        <p14:creationId xmlns:p14="http://schemas.microsoft.com/office/powerpoint/2010/main" val="200165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083" y="26281"/>
            <a:ext cx="7585564" cy="1143000"/>
          </a:xfrm>
        </p:spPr>
        <p:txBody>
          <a:bodyPr/>
          <a:lstStyle/>
          <a:p>
            <a:r>
              <a:rPr lang="en-GB" sz="6000" dirty="0">
                <a:latin typeface="AR CENA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751" y="597781"/>
            <a:ext cx="2878605" cy="4381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996" y="664607"/>
            <a:ext cx="3129847" cy="43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46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3048"/>
          </a:xfrm>
        </p:spPr>
        <p:txBody>
          <a:bodyPr/>
          <a:lstStyle/>
          <a:p>
            <a:r>
              <a:rPr lang="en-GB" dirty="0"/>
              <a:t>Call to action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167029"/>
            <a:ext cx="2356757" cy="2356757"/>
          </a:xfrm>
        </p:spPr>
      </p:pic>
      <p:sp>
        <p:nvSpPr>
          <p:cNvPr id="5" name="TextBox 4"/>
          <p:cNvSpPr txBox="1"/>
          <p:nvPr/>
        </p:nvSpPr>
        <p:spPr>
          <a:xfrm>
            <a:off x="359228" y="1959429"/>
            <a:ext cx="84255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1 thing you will do/consider on a personal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1 thing you will do/promote within your class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1 person you plan to share this learning with </a:t>
            </a:r>
          </a:p>
        </p:txBody>
      </p:sp>
    </p:spTree>
    <p:extLst>
      <p:ext uri="{BB962C8B-B14F-4D97-AF65-F5344CB8AC3E}">
        <p14:creationId xmlns:p14="http://schemas.microsoft.com/office/powerpoint/2010/main" val="1815485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owingBrain_illustration copy_cropped.jpg"/>
          <p:cNvPicPr>
            <a:picLocks noGrp="1" noChangeAspect="1"/>
          </p:cNvPicPr>
          <p:nvPr>
            <p:ph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301" y="1249807"/>
            <a:ext cx="4462895" cy="37375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011" y="5104015"/>
            <a:ext cx="8279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Active learning… Ambitious content… Serious fun!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93816" y="408354"/>
            <a:ext cx="4089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hlinkClick r:id="rId4"/>
              </a:rPr>
              <a:t>www.rolemodels.me</a:t>
            </a:r>
            <a:r>
              <a:rPr lang="en-GB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0627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rolemodels.me/wp-content/uploads/2013/08/rsz_shutterstock_263753189.jpg">
            <a:extLst>
              <a:ext uri="{FF2B5EF4-FFF2-40B4-BE49-F238E27FC236}">
                <a16:creationId xmlns:a16="http://schemas.microsoft.com/office/drawing/2014/main" id="{22CD6B8D-A5EE-485A-9570-5731ED7AA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964" y="1837748"/>
            <a:ext cx="2693523" cy="19269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rolemodels.me/wp-content/uploads/2013/08/rsz_shutterstock_326465000.jpg">
            <a:extLst>
              <a:ext uri="{FF2B5EF4-FFF2-40B4-BE49-F238E27FC236}">
                <a16:creationId xmlns:a16="http://schemas.microsoft.com/office/drawing/2014/main" id="{B706CD64-38A0-412B-B478-6AF50DA06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5871" y="1831073"/>
            <a:ext cx="2692258" cy="192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www.rolemodels.me/wp-content/uploads/2013/08/rsz_shutterstock_83687608.jpg">
            <a:extLst>
              <a:ext uri="{FF2B5EF4-FFF2-40B4-BE49-F238E27FC236}">
                <a16:creationId xmlns:a16="http://schemas.microsoft.com/office/drawing/2014/main" id="{E758B6EE-F7D9-4ED1-8A23-256AF280C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5514" y="1831073"/>
            <a:ext cx="2692258" cy="192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rId6"/>
            <a:extLst>
              <a:ext uri="{FF2B5EF4-FFF2-40B4-BE49-F238E27FC236}">
                <a16:creationId xmlns:a16="http://schemas.microsoft.com/office/drawing/2014/main" id="{897B6C4B-EFB2-4F66-8B2D-310A4210E3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8293" y="318180"/>
            <a:ext cx="2297135" cy="14046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B15F6F-8EB4-4F62-86D2-932A41B2B691}"/>
              </a:ext>
            </a:extLst>
          </p:cNvPr>
          <p:cNvSpPr txBox="1"/>
          <p:nvPr/>
        </p:nvSpPr>
        <p:spPr>
          <a:xfrm>
            <a:off x="344964" y="3985143"/>
            <a:ext cx="269352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58C3BB"/>
                </a:solidFill>
                <a:latin typeface="Helvetica Neue Medium"/>
              </a:rPr>
              <a:t>Creative Childcare</a:t>
            </a:r>
          </a:p>
          <a:p>
            <a:pPr algn="just"/>
            <a:endParaRPr lang="en-GB" sz="400" dirty="0">
              <a:latin typeface="Helvetica Neue Medium"/>
            </a:endParaRPr>
          </a:p>
          <a:p>
            <a:pPr algn="ctr"/>
            <a:endParaRPr lang="en-GB" sz="1600" dirty="0">
              <a:solidFill>
                <a:srgbClr val="000000"/>
              </a:solidFill>
              <a:latin typeface="Helvetica Neue Medium"/>
            </a:endParaRPr>
          </a:p>
          <a:p>
            <a:pPr algn="ctr"/>
            <a:r>
              <a:rPr lang="en-GB" sz="1600" dirty="0">
                <a:solidFill>
                  <a:srgbClr val="000000"/>
                </a:solidFill>
                <a:latin typeface="Helvetica Neue Medium"/>
              </a:rPr>
              <a:t>An ad hoc and part-time creative childcare service, designed to fire up your children’s passions and interests</a:t>
            </a:r>
            <a:r>
              <a:rPr lang="en-GB" dirty="0">
                <a:solidFill>
                  <a:srgbClr val="000000"/>
                </a:solidFill>
                <a:latin typeface="Helvetica Neue Medium"/>
              </a:rPr>
              <a:t>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FC7F6D-A405-4E0F-AD2B-E6FCDBC694F6}"/>
              </a:ext>
            </a:extLst>
          </p:cNvPr>
          <p:cNvSpPr txBox="1"/>
          <p:nvPr/>
        </p:nvSpPr>
        <p:spPr>
          <a:xfrm>
            <a:off x="3190887" y="3979130"/>
            <a:ext cx="269352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58C3BB"/>
                </a:solidFill>
                <a:latin typeface="Helvetica Neue Medium"/>
              </a:rPr>
              <a:t>Life Skills Courses</a:t>
            </a:r>
          </a:p>
          <a:p>
            <a:pPr algn="ctr"/>
            <a:endParaRPr lang="en-GB" b="1" dirty="0">
              <a:solidFill>
                <a:srgbClr val="58C3BB"/>
              </a:solidFill>
              <a:latin typeface="Helvetica Neue Medium"/>
            </a:endParaRPr>
          </a:p>
          <a:p>
            <a:pPr algn="just"/>
            <a:endParaRPr lang="en-GB" sz="400" dirty="0">
              <a:latin typeface="Helvetica Neue Medium"/>
            </a:endParaRPr>
          </a:p>
          <a:p>
            <a:pPr algn="ctr"/>
            <a:r>
              <a:rPr lang="en-GB" sz="1600" dirty="0">
                <a:latin typeface="Helvetica Neue Medium"/>
              </a:rPr>
              <a:t>A range of exciting courses and programmes, focused on developing the soft skills that help prepare children for 21st century life.</a:t>
            </a:r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595F0A-0B20-4A85-8701-E574C62C6AB7}"/>
              </a:ext>
            </a:extLst>
          </p:cNvPr>
          <p:cNvSpPr txBox="1"/>
          <p:nvPr/>
        </p:nvSpPr>
        <p:spPr>
          <a:xfrm>
            <a:off x="6105514" y="3959469"/>
            <a:ext cx="269352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58C3BB"/>
                </a:solidFill>
                <a:latin typeface="Helvetica Neue Medium"/>
              </a:rPr>
              <a:t>Residential Life Skills Courses</a:t>
            </a:r>
            <a:endParaRPr lang="en-GB" sz="400" dirty="0">
              <a:latin typeface="Helvetica Neue Medium"/>
            </a:endParaRPr>
          </a:p>
          <a:p>
            <a:pPr algn="ctr"/>
            <a:r>
              <a:rPr lang="en-GB" sz="1600" dirty="0">
                <a:latin typeface="Helvetica Neue Medium"/>
              </a:rPr>
              <a:t>A unique residential programme in the UK, focused on developing the soft skills that help prepare children for 21st century life.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149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i="1" dirty="0"/>
              <a:t>Our aim: </a:t>
            </a:r>
            <a:r>
              <a:rPr lang="en-GB" i="1" dirty="0"/>
              <a:t>to inspire a generation of children to become the very best they can be through their relationships, their well-being and their own sense of purpose. </a:t>
            </a:r>
          </a:p>
          <a:p>
            <a:endParaRPr lang="en-GB" sz="1900" i="1" dirty="0"/>
          </a:p>
          <a:p>
            <a:r>
              <a:rPr lang="en-GB" i="1" dirty="0">
                <a:solidFill>
                  <a:srgbClr val="FF0000"/>
                </a:solidFill>
              </a:rPr>
              <a:t>communicate well</a:t>
            </a:r>
          </a:p>
          <a:p>
            <a:r>
              <a:rPr lang="en-GB" i="1" dirty="0">
                <a:solidFill>
                  <a:srgbClr val="FF0000"/>
                </a:solidFill>
              </a:rPr>
              <a:t>collaborate effectively</a:t>
            </a:r>
          </a:p>
          <a:p>
            <a:r>
              <a:rPr lang="en-GB" i="1" dirty="0">
                <a:solidFill>
                  <a:srgbClr val="FF0000"/>
                </a:solidFill>
              </a:rPr>
              <a:t>think critically</a:t>
            </a:r>
          </a:p>
          <a:p>
            <a:r>
              <a:rPr lang="en-GB" i="1" dirty="0">
                <a:solidFill>
                  <a:srgbClr val="FF0000"/>
                </a:solidFill>
              </a:rPr>
              <a:t>solve problems creatively</a:t>
            </a:r>
          </a:p>
          <a:p>
            <a:r>
              <a:rPr lang="en-GB" i="1" dirty="0">
                <a:solidFill>
                  <a:srgbClr val="FF0000"/>
                </a:solidFill>
              </a:rPr>
              <a:t>lead brilliantly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626895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Empathy- </a:t>
            </a:r>
            <a:r>
              <a:rPr lang="en-GB" b="1" dirty="0"/>
              <a:t>what</a:t>
            </a:r>
            <a:r>
              <a:rPr lang="en-GB" dirty="0"/>
              <a:t>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13905"/>
            <a:ext cx="8229600" cy="4612363"/>
          </a:xfrm>
        </p:spPr>
        <p:txBody>
          <a:bodyPr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sz="6000" b="1" dirty="0">
                <a:latin typeface="AR CENA" panose="02000000000000000000" pitchFamily="2" charset="0"/>
              </a:rPr>
              <a:t>Empathy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164" y="4382823"/>
            <a:ext cx="3507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understanding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43848" y="4350557"/>
            <a:ext cx="2842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awareness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1164" y="1510375"/>
            <a:ext cx="2842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sensitivity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9171" y="1184439"/>
            <a:ext cx="2842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connection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4116" y="5177415"/>
            <a:ext cx="2842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compassion</a:t>
            </a:r>
          </a:p>
        </p:txBody>
      </p:sp>
    </p:spTree>
    <p:extLst>
      <p:ext uri="{BB962C8B-B14F-4D97-AF65-F5344CB8AC3E}">
        <p14:creationId xmlns:p14="http://schemas.microsoft.com/office/powerpoint/2010/main" val="279623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209550"/>
            <a:ext cx="8229600" cy="5516718"/>
          </a:xfrm>
        </p:spPr>
        <p:txBody>
          <a:bodyPr/>
          <a:lstStyle/>
          <a:p>
            <a:r>
              <a:rPr lang="en-GB" dirty="0"/>
              <a:t>                         </a:t>
            </a:r>
            <a:r>
              <a:rPr lang="en-GB" dirty="0">
                <a:latin typeface="+mn-lt"/>
              </a:rPr>
              <a:t>think &amp; feel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255432"/>
            <a:ext cx="8229600" cy="5562600"/>
          </a:xfrm>
          <a:prstGeom prst="line">
            <a:avLst/>
          </a:prstGeom>
          <a:ln w="349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57200" y="255432"/>
            <a:ext cx="8134350" cy="5516718"/>
          </a:xfrm>
          <a:prstGeom prst="line">
            <a:avLst/>
          </a:prstGeom>
          <a:ln w="349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43325" y="5433880"/>
            <a:ext cx="1657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say &amp; do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2721403"/>
            <a:ext cx="95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hear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62900" y="2721403"/>
            <a:ext cx="95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see</a:t>
            </a:r>
          </a:p>
        </p:txBody>
      </p:sp>
    </p:spTree>
    <p:extLst>
      <p:ext uri="{BB962C8B-B14F-4D97-AF65-F5344CB8AC3E}">
        <p14:creationId xmlns:p14="http://schemas.microsoft.com/office/powerpoint/2010/main" val="1403946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Empathy Map</a:t>
            </a:r>
          </a:p>
        </p:txBody>
      </p:sp>
      <p:pic>
        <p:nvPicPr>
          <p:cNvPr id="4" name="Content Placeholder 3" descr="https://www.educationdive.com/user_media/cache/c7/96/c7962373ac7ea783ed54d3b3ae52d562.jpg"/>
          <p:cNvPicPr>
            <a:picLocks noGrp="1"/>
          </p:cNvPicPr>
          <p:nvPr>
            <p:ph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996043"/>
            <a:ext cx="8017328" cy="4891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5836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Empathy- </a:t>
            </a:r>
            <a:r>
              <a:rPr lang="en-GB" b="1" dirty="0"/>
              <a:t>how</a:t>
            </a:r>
            <a:r>
              <a:rPr lang="en-GB" dirty="0"/>
              <a:t> can we cultivate it?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Let’s not over complicate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An approach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Empathetic listening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Questioning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Feel with it rather than deal with 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Pause points (as teachers, parents, children)</a:t>
            </a:r>
          </a:p>
        </p:txBody>
      </p:sp>
    </p:spTree>
    <p:extLst>
      <p:ext uri="{BB962C8B-B14F-4D97-AF65-F5344CB8AC3E}">
        <p14:creationId xmlns:p14="http://schemas.microsoft.com/office/powerpoint/2010/main" val="1910972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30 seconds making/instructing time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7564"/>
            <a:ext cx="4308076" cy="2160833"/>
          </a:xfrm>
        </p:spPr>
      </p:pic>
      <p:sp>
        <p:nvSpPr>
          <p:cNvPr id="7" name="TextBox 6"/>
          <p:cNvSpPr txBox="1"/>
          <p:nvPr/>
        </p:nvSpPr>
        <p:spPr>
          <a:xfrm>
            <a:off x="5469775" y="2327564"/>
            <a:ext cx="321702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/>
              <a:t>CAN NOT SAY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b="1" dirty="0"/>
              <a:t>aeroplane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b="1" dirty="0"/>
              <a:t>wings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b="1" dirty="0"/>
              <a:t>fly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983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80342"/>
            <a:ext cx="8229600" cy="377280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Helvetica Neue Medium"/>
              </a:rPr>
              <a:t>Books, theatre, movies, experiences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Helvetica Neue Medium"/>
              </a:rPr>
              <a:t>Limit screen time!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Helvetica Neue Medium"/>
              </a:rPr>
              <a:t>Help build their self image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Helvetica Neue Medium"/>
              </a:rPr>
              <a:t>Chess/board games (perspective taking)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Helvetica Neue Medium"/>
              </a:rPr>
              <a:t>Model empathetic skills and approach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Helvetica Neue Medium"/>
              </a:rPr>
              <a:t>What did you do today that you feel good about?</a:t>
            </a:r>
          </a:p>
          <a:p>
            <a:endParaRPr lang="en-GB" sz="2800" dirty="0">
              <a:latin typeface="Helvetica Neue Mediu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b="1" dirty="0">
              <a:latin typeface="+mn-lt"/>
            </a:endParaRPr>
          </a:p>
          <a:p>
            <a:pPr algn="ctr"/>
            <a:endParaRPr lang="en-GB" b="1" dirty="0">
              <a:latin typeface="+mn-lt"/>
            </a:endParaRPr>
          </a:p>
          <a:p>
            <a:pPr algn="ctr"/>
            <a:endParaRPr lang="en-GB" b="1" dirty="0">
              <a:latin typeface="+mn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5520"/>
          </a:xfrm>
        </p:spPr>
        <p:txBody>
          <a:bodyPr/>
          <a:lstStyle/>
          <a:p>
            <a:r>
              <a:rPr lang="en-GB" dirty="0"/>
              <a:t>Empathy- </a:t>
            </a:r>
            <a:r>
              <a:rPr lang="en-GB" b="1" dirty="0"/>
              <a:t>how</a:t>
            </a:r>
            <a:r>
              <a:rPr lang="en-GB" dirty="0"/>
              <a:t> can we cultivate it?</a:t>
            </a:r>
          </a:p>
        </p:txBody>
      </p:sp>
    </p:spTree>
    <p:extLst>
      <p:ext uri="{BB962C8B-B14F-4D97-AF65-F5344CB8AC3E}">
        <p14:creationId xmlns:p14="http://schemas.microsoft.com/office/powerpoint/2010/main" val="2683850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12708</TotalTime>
  <Words>315</Words>
  <Application>Microsoft Office PowerPoint</Application>
  <PresentationFormat>On-screen Show (4:3)</PresentationFormat>
  <Paragraphs>86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 CENA</vt:lpstr>
      <vt:lpstr>Arial</vt:lpstr>
      <vt:lpstr>Calibri</vt:lpstr>
      <vt:lpstr>Helvetica Neue</vt:lpstr>
      <vt:lpstr>Helvetica Neue Light</vt:lpstr>
      <vt:lpstr>Helvetica Neue Medium</vt:lpstr>
      <vt:lpstr>Zapf Dingbats</vt:lpstr>
      <vt:lpstr>Office Theme</vt:lpstr>
      <vt:lpstr>PowerPoint Presentation</vt:lpstr>
      <vt:lpstr>PowerPoint Presentation</vt:lpstr>
      <vt:lpstr>Role Models</vt:lpstr>
      <vt:lpstr>Empathy- what is it?</vt:lpstr>
      <vt:lpstr>PowerPoint Presentation</vt:lpstr>
      <vt:lpstr>Empathy Map</vt:lpstr>
      <vt:lpstr>Empathy- how can we cultivate it? </vt:lpstr>
      <vt:lpstr>30 seconds making/instructing time</vt:lpstr>
      <vt:lpstr>Empathy- how can we cultivate it?</vt:lpstr>
      <vt:lpstr>Empathy- why is it important?</vt:lpstr>
      <vt:lpstr> </vt:lpstr>
      <vt:lpstr>Call to action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Lucia Viglietti</dc:creator>
  <cp:lastModifiedBy>Creative Cause</cp:lastModifiedBy>
  <cp:revision>156</cp:revision>
  <cp:lastPrinted>2018-06-18T14:20:49Z</cp:lastPrinted>
  <dcterms:created xsi:type="dcterms:W3CDTF">2018-01-23T07:32:53Z</dcterms:created>
  <dcterms:modified xsi:type="dcterms:W3CDTF">2019-08-06T10:48:42Z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24116971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D8.0.4</vt:lpwstr>
  </property>
</Properties>
</file>