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73" r:id="rId2"/>
    <p:sldId id="377" r:id="rId3"/>
    <p:sldId id="320" r:id="rId4"/>
    <p:sldId id="293" r:id="rId5"/>
    <p:sldId id="374" r:id="rId6"/>
    <p:sldId id="325" r:id="rId7"/>
    <p:sldId id="324" r:id="rId8"/>
    <p:sldId id="331" r:id="rId9"/>
    <p:sldId id="332" r:id="rId10"/>
    <p:sldId id="378" r:id="rId11"/>
    <p:sldId id="379" r:id="rId12"/>
    <p:sldId id="380" r:id="rId13"/>
    <p:sldId id="381" r:id="rId14"/>
    <p:sldId id="382" r:id="rId15"/>
    <p:sldId id="372" r:id="rId16"/>
    <p:sldId id="326" r:id="rId17"/>
    <p:sldId id="333" r:id="rId18"/>
    <p:sldId id="334" r:id="rId19"/>
    <p:sldId id="329" r:id="rId20"/>
    <p:sldId id="344" r:id="rId21"/>
    <p:sldId id="330" r:id="rId22"/>
    <p:sldId id="345" r:id="rId23"/>
    <p:sldId id="376" r:id="rId24"/>
    <p:sldId id="375" r:id="rId25"/>
    <p:sldId id="270" r:id="rId26"/>
    <p:sldId id="309" r:id="rId27"/>
    <p:sldId id="271" r:id="rId28"/>
    <p:sldId id="371" r:id="rId29"/>
    <p:sldId id="360" r:id="rId30"/>
    <p:sldId id="306" r:id="rId31"/>
    <p:sldId id="367" r:id="rId32"/>
    <p:sldId id="383" r:id="rId33"/>
    <p:sldId id="384" r:id="rId34"/>
    <p:sldId id="385" r:id="rId35"/>
    <p:sldId id="362" r:id="rId36"/>
    <p:sldId id="363" r:id="rId37"/>
    <p:sldId id="354" r:id="rId38"/>
    <p:sldId id="353" r:id="rId39"/>
    <p:sldId id="36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DD9E5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86287" autoAdjust="0"/>
  </p:normalViewPr>
  <p:slideViewPr>
    <p:cSldViewPr>
      <p:cViewPr varScale="1">
        <p:scale>
          <a:sx n="76" d="100"/>
          <a:sy n="76" d="100"/>
        </p:scale>
        <p:origin x="69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9C289-F070-4997-98DB-542B19AE0FD1}" type="datetimeFigureOut">
              <a:rPr lang="en-GB" smtClean="0"/>
              <a:pPr/>
              <a:t>11/07/2019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F42F1-8FCE-4254-B404-8FADE94A3C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42F1-8FCE-4254-B404-8FADE94A3C22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C05F-038A-4F83-8DBE-3413F65C189A}" type="datetimeFigureOut">
              <a:rPr lang="en-GB" smtClean="0"/>
              <a:pPr/>
              <a:t>11/07/2019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DB242-8C7B-415F-8752-191A853E526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C05F-038A-4F83-8DBE-3413F65C189A}" type="datetimeFigureOut">
              <a:rPr lang="en-GB" smtClean="0"/>
              <a:pPr/>
              <a:t>11/07/2019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DB242-8C7B-415F-8752-191A853E526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C05F-038A-4F83-8DBE-3413F65C189A}" type="datetimeFigureOut">
              <a:rPr lang="en-GB" smtClean="0"/>
              <a:pPr/>
              <a:t>11/07/2019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DB242-8C7B-415F-8752-191A853E526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C05F-038A-4F83-8DBE-3413F65C189A}" type="datetimeFigureOut">
              <a:rPr lang="en-GB" smtClean="0"/>
              <a:pPr/>
              <a:t>11/07/2019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DB242-8C7B-415F-8752-191A853E526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C05F-038A-4F83-8DBE-3413F65C189A}" type="datetimeFigureOut">
              <a:rPr lang="en-GB" smtClean="0"/>
              <a:pPr/>
              <a:t>11/07/2019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DB242-8C7B-415F-8752-191A853E526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C05F-038A-4F83-8DBE-3413F65C189A}" type="datetimeFigureOut">
              <a:rPr lang="en-GB" smtClean="0"/>
              <a:pPr/>
              <a:t>11/07/2019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DB242-8C7B-415F-8752-191A853E526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C05F-038A-4F83-8DBE-3413F65C189A}" type="datetimeFigureOut">
              <a:rPr lang="en-GB" smtClean="0"/>
              <a:pPr/>
              <a:t>11/07/2019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DB242-8C7B-415F-8752-191A853E526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C05F-038A-4F83-8DBE-3413F65C189A}" type="datetimeFigureOut">
              <a:rPr lang="en-GB" smtClean="0"/>
              <a:pPr/>
              <a:t>11/07/2019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DB242-8C7B-415F-8752-191A853E526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C05F-038A-4F83-8DBE-3413F65C189A}" type="datetimeFigureOut">
              <a:rPr lang="en-GB" smtClean="0"/>
              <a:pPr/>
              <a:t>11/07/2019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DB242-8C7B-415F-8752-191A853E526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C05F-038A-4F83-8DBE-3413F65C189A}" type="datetimeFigureOut">
              <a:rPr lang="en-GB" smtClean="0"/>
              <a:pPr/>
              <a:t>11/07/2019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DB242-8C7B-415F-8752-191A853E526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C05F-038A-4F83-8DBE-3413F65C189A}" type="datetimeFigureOut">
              <a:rPr lang="en-GB" smtClean="0"/>
              <a:pPr/>
              <a:t>11/07/2019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DB242-8C7B-415F-8752-191A853E526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DC05F-038A-4F83-8DBE-3413F65C189A}" type="datetimeFigureOut">
              <a:rPr lang="en-GB" smtClean="0"/>
              <a:pPr/>
              <a:t>11/07/2019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DB242-8C7B-415F-8752-191A853E526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Aristotle_Those_who_know-1024x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261" y="1196752"/>
            <a:ext cx="8223366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7508017" cy="499624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GB" sz="4400" dirty="0">
                <a:latin typeface="+mj-lt"/>
                <a:ea typeface="+mj-ea"/>
                <a:cs typeface="+mj-cs"/>
              </a:rPr>
              <a:t>Wolf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7508017" cy="499624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GB" sz="4400" dirty="0">
                <a:latin typeface="+mj-lt"/>
                <a:ea typeface="+mj-ea"/>
                <a:cs typeface="+mj-cs"/>
              </a:rPr>
              <a:t>Wolf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57150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4290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GB" sz="44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Aggression </a:t>
            </a:r>
            <a:endParaRPr lang="en-GB" sz="4400" dirty="0">
              <a:solidFill>
                <a:srgbClr val="FFFF00"/>
              </a:solidFill>
            </a:endParaRPr>
          </a:p>
          <a:p>
            <a:pPr lvl="0" algn="ctr">
              <a:spcBef>
                <a:spcPct val="0"/>
              </a:spcBef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8564328" cy="56991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GB" sz="4400">
                <a:latin typeface="+mj-lt"/>
                <a:ea typeface="+mj-ea"/>
                <a:cs typeface="+mj-cs"/>
              </a:rPr>
              <a:t>Wolf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57150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140968"/>
            <a:ext cx="8229600" cy="1944216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GB" sz="107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Aggression </a:t>
            </a:r>
            <a:endParaRPr lang="en-GB" sz="107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</a:pPr>
            <a:endParaRPr lang="en-GB" sz="107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GB" sz="10700" dirty="0">
                <a:solidFill>
                  <a:srgbClr val="FFFF00"/>
                </a:solidFill>
              </a:rPr>
              <a:t>Cunning </a:t>
            </a:r>
          </a:p>
          <a:p>
            <a:pPr algn="ctr">
              <a:spcBef>
                <a:spcPct val="0"/>
              </a:spcBef>
            </a:pPr>
            <a:r>
              <a:rPr lang="en-GB" sz="4400" dirty="0">
                <a:solidFill>
                  <a:srgbClr val="FFFF00"/>
                </a:solidFill>
              </a:rPr>
              <a:t> </a:t>
            </a:r>
          </a:p>
          <a:p>
            <a:pPr algn="ctr">
              <a:spcBef>
                <a:spcPct val="0"/>
              </a:spcBef>
            </a:pPr>
            <a:endParaRPr lang="en-GB" sz="44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</a:pPr>
            <a:endParaRPr lang="en-GB" sz="4400" dirty="0">
              <a:solidFill>
                <a:srgbClr val="FFFF00"/>
              </a:solidFill>
            </a:endParaRPr>
          </a:p>
          <a:p>
            <a:pPr lvl="0" algn="ctr">
              <a:spcBef>
                <a:spcPct val="0"/>
              </a:spcBef>
            </a:pPr>
            <a:endParaRPr lang="en-GB" sz="4400" dirty="0">
              <a:solidFill>
                <a:srgbClr val="FFFF00"/>
              </a:solidFill>
            </a:endParaRPr>
          </a:p>
          <a:p>
            <a:pPr lvl="0" algn="ctr">
              <a:spcBef>
                <a:spcPct val="0"/>
              </a:spcBef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136" y="980728"/>
            <a:ext cx="8564328" cy="56991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GB" sz="4400" dirty="0">
                <a:latin typeface="+mj-lt"/>
                <a:ea typeface="+mj-ea"/>
                <a:cs typeface="+mj-cs"/>
              </a:rPr>
              <a:t>Wolf </a:t>
            </a:r>
          </a:p>
          <a:p>
            <a:pPr lvl="0" algn="ctr">
              <a:spcBef>
                <a:spcPct val="0"/>
              </a:spcBef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57150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924944"/>
            <a:ext cx="8229600" cy="288032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GB" sz="44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Aggression </a:t>
            </a:r>
            <a:endParaRPr lang="en-GB" sz="44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</a:pPr>
            <a:endParaRPr lang="en-GB" sz="44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GB" sz="4400" dirty="0">
                <a:solidFill>
                  <a:srgbClr val="FFFF00"/>
                </a:solidFill>
              </a:rPr>
              <a:t>Cunning  </a:t>
            </a:r>
          </a:p>
          <a:p>
            <a:pPr algn="ctr">
              <a:spcBef>
                <a:spcPct val="0"/>
              </a:spcBef>
            </a:pPr>
            <a:endParaRPr lang="en-GB" sz="44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GB" sz="4400" dirty="0">
                <a:solidFill>
                  <a:srgbClr val="FFFF00"/>
                </a:solidFill>
              </a:rPr>
              <a:t> Pack  Mentality</a:t>
            </a:r>
          </a:p>
          <a:p>
            <a:pPr algn="ctr">
              <a:spcBef>
                <a:spcPct val="0"/>
              </a:spcBef>
            </a:pPr>
            <a:endParaRPr lang="en-GB" sz="44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</a:pPr>
            <a:endParaRPr lang="en-GB" sz="4400" dirty="0">
              <a:solidFill>
                <a:srgbClr val="FFFF00"/>
              </a:solidFill>
            </a:endParaRPr>
          </a:p>
          <a:p>
            <a:pPr lvl="0" algn="ctr">
              <a:spcBef>
                <a:spcPct val="0"/>
              </a:spcBef>
            </a:pPr>
            <a:endParaRPr lang="en-GB" sz="4400" dirty="0">
              <a:solidFill>
                <a:srgbClr val="FFFF00"/>
              </a:solidFill>
            </a:endParaRPr>
          </a:p>
          <a:p>
            <a:pPr lvl="0" algn="ctr">
              <a:spcBef>
                <a:spcPct val="0"/>
              </a:spcBef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wen_the_Border_Coll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8352928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Courage   Intelligence    Loyalty </a:t>
            </a:r>
          </a:p>
          <a:p>
            <a:endParaRPr lang="en-GB" sz="4400" dirty="0">
              <a:solidFill>
                <a:srgbClr val="FF0000"/>
              </a:solidFill>
            </a:endParaRPr>
          </a:p>
          <a:p>
            <a:endParaRPr lang="en-GB" sz="4400" dirty="0">
              <a:solidFill>
                <a:srgbClr val="FF0000"/>
              </a:solidFill>
            </a:endParaRPr>
          </a:p>
          <a:p>
            <a:endParaRPr lang="en-GB" sz="4400" dirty="0">
              <a:solidFill>
                <a:srgbClr val="FF0000"/>
              </a:solidFill>
            </a:endParaRPr>
          </a:p>
          <a:p>
            <a:endParaRPr lang="en-GB" sz="4400" dirty="0">
              <a:solidFill>
                <a:srgbClr val="FF0000"/>
              </a:solidFill>
            </a:endParaRPr>
          </a:p>
          <a:p>
            <a:endParaRPr lang="en-GB" sz="4400" dirty="0">
              <a:solidFill>
                <a:srgbClr val="FF0000"/>
              </a:solidFill>
            </a:endParaRPr>
          </a:p>
          <a:p>
            <a:br>
              <a:rPr lang="hi-IN" sz="4400" dirty="0"/>
            </a:br>
            <a:endParaRPr lang="en-GB" sz="4400" dirty="0">
              <a:solidFill>
                <a:srgbClr val="FF0000"/>
              </a:solidFill>
            </a:endParaRPr>
          </a:p>
          <a:p>
            <a:endParaRPr lang="en-GB" sz="4400" dirty="0">
              <a:solidFill>
                <a:srgbClr val="FF0000"/>
              </a:solidFill>
            </a:endParaRPr>
          </a:p>
          <a:p>
            <a:endParaRPr lang="en-GB" sz="4400" dirty="0">
              <a:solidFill>
                <a:srgbClr val="FF0000"/>
              </a:solidFill>
            </a:endParaRPr>
          </a:p>
          <a:p>
            <a:endParaRPr lang="en-GB" sz="4400" dirty="0">
              <a:solidFill>
                <a:srgbClr val="FF0000"/>
              </a:solidFill>
            </a:endParaRPr>
          </a:p>
          <a:p>
            <a:endParaRPr lang="en-GB" sz="4400" dirty="0">
              <a:solidFill>
                <a:srgbClr val="FF0000"/>
              </a:solidFill>
            </a:endParaRPr>
          </a:p>
          <a:p>
            <a:endParaRPr lang="en-GB" sz="4400" dirty="0">
              <a:solidFill>
                <a:srgbClr val="FF0000"/>
              </a:solidFill>
            </a:endParaRPr>
          </a:p>
          <a:p>
            <a:r>
              <a:rPr lang="en-GB" sz="4400" dirty="0">
                <a:solidFill>
                  <a:srgbClr val="FF0000"/>
                </a:solidFill>
              </a:rPr>
              <a:t>  </a:t>
            </a:r>
          </a:p>
          <a:p>
            <a:r>
              <a:rPr lang="en-GB" sz="4400" dirty="0">
                <a:solidFill>
                  <a:srgbClr val="FF0000"/>
                </a:solidFill>
              </a:rPr>
              <a:t> </a:t>
            </a:r>
          </a:p>
          <a:p>
            <a:endParaRPr lang="en-GB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resilience, confidence </a:t>
            </a:r>
            <a:r>
              <a:rPr lang="en-GB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and </a:t>
            </a:r>
            <a:r>
              <a:rPr lang="en-GB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independence –</a:t>
            </a:r>
          </a:p>
          <a:p>
            <a:endParaRPr lang="en-GB" b="1" i="1" dirty="0">
              <a:latin typeface="Calibri" pitchFamily="34" charset="0"/>
              <a:cs typeface="Times New Roman" pitchFamily="18" charset="0"/>
            </a:endParaRPr>
          </a:p>
          <a:p>
            <a:r>
              <a:rPr lang="en-GB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responsibility, respect</a:t>
            </a:r>
          </a:p>
          <a:p>
            <a:endParaRPr lang="en-GB" b="1" i="1" dirty="0">
              <a:latin typeface="Calibri" pitchFamily="34" charset="0"/>
              <a:cs typeface="Times New Roman" pitchFamily="18" charset="0"/>
            </a:endParaRPr>
          </a:p>
          <a:p>
            <a:endParaRPr lang="en-GB" b="1" i="1" dirty="0">
              <a:latin typeface="Calibri" pitchFamily="34" charset="0"/>
              <a:cs typeface="Times New Roman" pitchFamily="18" charset="0"/>
            </a:endParaRPr>
          </a:p>
          <a:p>
            <a:r>
              <a:rPr lang="en-GB" b="1" i="1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sensitivity, empathy , kindness 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8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69401" y="1230999"/>
            <a:ext cx="6034617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8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69401" y="1230999"/>
            <a:ext cx="6034617" cy="4525963"/>
          </a:xfrm>
        </p:spPr>
      </p:pic>
      <p:sp>
        <p:nvSpPr>
          <p:cNvPr id="3" name="Left-Right Arrow 2"/>
          <p:cNvSpPr/>
          <p:nvPr/>
        </p:nvSpPr>
        <p:spPr>
          <a:xfrm>
            <a:off x="179512" y="5589240"/>
            <a:ext cx="8640960" cy="936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465313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Reckless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86916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Cowardly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8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69401" y="1230999"/>
            <a:ext cx="6034617" cy="4525963"/>
          </a:xfrm>
        </p:spPr>
      </p:pic>
      <p:sp>
        <p:nvSpPr>
          <p:cNvPr id="3" name="Left-Right Arrow 2"/>
          <p:cNvSpPr/>
          <p:nvPr/>
        </p:nvSpPr>
        <p:spPr>
          <a:xfrm>
            <a:off x="179512" y="5589240"/>
            <a:ext cx="8640960" cy="936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479715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Reckless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86916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Cowardly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4941168"/>
            <a:ext cx="26642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Courageous 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9168" y="1113080"/>
            <a:ext cx="9144000" cy="5998976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179512" y="5589240"/>
            <a:ext cx="8640960" cy="936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407696" y="486916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Uniformity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131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Isolation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eviews.123rf.com/images/elarina/elarina1310/elarina131000011/23071566-cracked-parched-earth-in-the-future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0164" y="-1390651"/>
            <a:ext cx="12382500" cy="8248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1176" y="1185088"/>
            <a:ext cx="9144000" cy="5998976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179512" y="5589240"/>
            <a:ext cx="8640960" cy="936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407696" y="486916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Uniformity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131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Isolation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4941168"/>
            <a:ext cx="15841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Unity 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179512" y="5589240"/>
            <a:ext cx="8640960" cy="936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407696" y="486916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Prickly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494116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Uncaring</a:t>
            </a:r>
            <a:r>
              <a:rPr lang="en-GB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143500" cy="6858000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179512" y="5589240"/>
            <a:ext cx="8640960" cy="936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092280" y="486916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Prickly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94116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Uncaring</a:t>
            </a:r>
            <a:r>
              <a:rPr lang="en-GB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3848" y="4797152"/>
            <a:ext cx="223224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Sensitivity  Empathy 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GB" sz="6600" dirty="0"/>
              <a:t>Language shapes our character.</a:t>
            </a:r>
          </a:p>
          <a:p>
            <a:pPr algn="ctr">
              <a:buNone/>
            </a:pPr>
            <a:r>
              <a:rPr lang="en-GB" sz="6600" dirty="0"/>
              <a:t> The way we speak has the power to discourage or to inspire.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en-GB" sz="8000" dirty="0"/>
              <a:t>Speak the Language of Virtue</a:t>
            </a:r>
            <a:br>
              <a:rPr lang="en-GB" sz="8000" dirty="0"/>
            </a:br>
            <a:br>
              <a:rPr lang="en-GB" sz="9600" dirty="0"/>
            </a:br>
            <a:endParaRPr lang="en-GB" sz="9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107504" y="332657"/>
            <a:ext cx="8856984" cy="60490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8800" b="1" dirty="0"/>
              <a:t> Guide</a:t>
            </a:r>
          </a:p>
        </p:txBody>
      </p:sp>
      <p:pic>
        <p:nvPicPr>
          <p:cNvPr id="3" name="Picture 2" descr="http://clipartix.com/wp-content/uploads/2016/05/Compass-redpass-art-clipart-imag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214555"/>
            <a:ext cx="3857652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ight%20clipart"/>
          <p:cNvPicPr>
            <a:picLocks noGrp="1"/>
          </p:cNvPicPr>
          <p:nvPr>
            <p:ph idx="1"/>
          </p:nvPr>
        </p:nvPicPr>
        <p:blipFill>
          <a:blip r:embed="rId2" cstate="print"/>
          <a:srcRect r="7771" b="5848"/>
          <a:stretch>
            <a:fillRect/>
          </a:stretch>
        </p:blipFill>
        <p:spPr bwMode="auto">
          <a:xfrm>
            <a:off x="2500298" y="2296074"/>
            <a:ext cx="3214710" cy="320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28860" y="785794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 Acknowledge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535782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(Praise  or Thank)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8800" b="1" dirty="0"/>
              <a:t> Correct </a:t>
            </a:r>
          </a:p>
          <a:p>
            <a:endParaRPr lang="en-GB" dirty="0"/>
          </a:p>
        </p:txBody>
      </p:sp>
      <p:pic>
        <p:nvPicPr>
          <p:cNvPr id="4" name="Picture 3" descr="http://images.clipartpanda.com/correction-clipart-a_smiling_pencil_writing_and_waving_0521-1004-3015-2942_SM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214554"/>
            <a:ext cx="3286148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79512" y="1039809"/>
            <a:ext cx="896448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OFSTED INSPECTION FRAMEWORK 2019</a:t>
            </a:r>
            <a:endParaRPr lang="en-GB" sz="28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Character</a:t>
            </a:r>
            <a:r>
              <a:rPr kumimoji="0" lang="en-GB" sz="2800" b="0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Development</a:t>
            </a:r>
            <a:endParaRPr kumimoji="0" lang="en-GB" sz="2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Inspectors will make a judgement on the personal development of learners by evaluating the extent to which: 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 curriculum and the provider’s wider work support learners to develop their character – including their </a:t>
            </a:r>
            <a:r>
              <a:rPr kumimoji="0" lang="en-GB" sz="2800" b="1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resilience, confidence </a:t>
            </a:r>
            <a:r>
              <a:rPr kumimoji="0" lang="en-GB" sz="280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 </a:t>
            </a:r>
            <a:r>
              <a:rPr kumimoji="0" lang="en-GB" sz="2800" b="1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independence –</a:t>
            </a: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at each stage of education, the provider prepares learners for future success in their next steps equipping them to be </a:t>
            </a:r>
            <a:r>
              <a:rPr kumimoji="0" lang="en-GB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responsible, respectful</a:t>
            </a: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active citizens who contribute positively to society − 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Embryo-Transf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538" y="476672"/>
            <a:ext cx="8899363" cy="5929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views.123rf.com/images/elarina/elarina1310/elarina131000011/23071566-cracked-parched-earth-in-the-future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285728"/>
            <a:ext cx="9594309" cy="63912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142984"/>
            <a:ext cx="7429552" cy="2800767"/>
          </a:xfrm>
          <a:prstGeom prst="rect">
            <a:avLst/>
          </a:prstGeom>
          <a:solidFill>
            <a:schemeClr val="accent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>
                <a:solidFill>
                  <a:schemeClr val="bg1"/>
                </a:solidFill>
              </a:rPr>
              <a:t>At some point, almost every child, youth and adult feels parched for meaningful recognition...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C:\Users\gsmith\Desktop\Character Tree Cards jpg\excellence front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976664" cy="7659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gsmith\Desktop\Character Tree Cards jpg\honesty front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1459"/>
            <a:ext cx="5328592" cy="6814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smith\Desktop\New folder (8)\Character Tree Cards jpg\unity 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01631"/>
            <a:ext cx="4968552" cy="6346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smith\Desktop\New folder (8)\Character Tree Cards jpg\courage 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4947"/>
            <a:ext cx="4752528" cy="6088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smith\Desktop\New folder (8)\Character Tree Cards jpg\resonsibility front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76583"/>
            <a:ext cx="4896544" cy="6256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6597352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en-GB" sz="5200" b="1" dirty="0"/>
              <a:t>Speaking the language of virtue: Patience</a:t>
            </a:r>
            <a:endParaRPr lang="en-GB" sz="5200" dirty="0"/>
          </a:p>
          <a:p>
            <a:pPr>
              <a:buNone/>
            </a:pPr>
            <a:r>
              <a:rPr lang="en-GB" sz="5200" b="1" dirty="0"/>
              <a:t>Reception</a:t>
            </a:r>
          </a:p>
          <a:p>
            <a:pPr>
              <a:buNone/>
            </a:pPr>
            <a:r>
              <a:rPr lang="en-GB" sz="5200" b="1" dirty="0"/>
              <a:t>Guidance:</a:t>
            </a:r>
            <a:endParaRPr lang="en-GB" sz="5200" dirty="0"/>
          </a:p>
          <a:p>
            <a:pPr>
              <a:buNone/>
            </a:pPr>
            <a:r>
              <a:rPr lang="en-GB" sz="5200" b="1" dirty="0"/>
              <a:t> </a:t>
            </a:r>
            <a:r>
              <a:rPr lang="en-GB" sz="5200" dirty="0"/>
              <a:t>Remember to be patient, don’t rush or overtake!</a:t>
            </a:r>
          </a:p>
          <a:p>
            <a:pPr>
              <a:buNone/>
            </a:pPr>
            <a:endParaRPr lang="en-GB" sz="5200" b="1" dirty="0"/>
          </a:p>
          <a:p>
            <a:pPr>
              <a:buNone/>
            </a:pPr>
            <a:r>
              <a:rPr lang="en-GB" sz="5200" b="1" dirty="0"/>
              <a:t>Praise </a:t>
            </a:r>
          </a:p>
          <a:p>
            <a:pPr>
              <a:buNone/>
            </a:pPr>
            <a:r>
              <a:rPr lang="en-GB" sz="5200" dirty="0"/>
              <a:t>You are waiting so patiently, well done!  Thank you for being patient and waiting for me to pick you, </a:t>
            </a:r>
          </a:p>
          <a:p>
            <a:pPr>
              <a:buNone/>
            </a:pPr>
            <a:endParaRPr lang="en-GB" sz="5200" b="1" dirty="0"/>
          </a:p>
          <a:p>
            <a:pPr>
              <a:buNone/>
            </a:pPr>
            <a:r>
              <a:rPr lang="en-GB" sz="5200" b="1" dirty="0"/>
              <a:t>Correction:  </a:t>
            </a:r>
          </a:p>
          <a:p>
            <a:pPr>
              <a:buNone/>
            </a:pPr>
            <a:r>
              <a:rPr lang="en-GB" sz="5200" dirty="0"/>
              <a:t>Don’t call out,  let me see who is practising patience. </a:t>
            </a:r>
          </a:p>
          <a:p>
            <a:pPr>
              <a:buNone/>
            </a:pPr>
            <a:endParaRPr lang="en-GB" sz="5200" b="1" dirty="0"/>
          </a:p>
          <a:p>
            <a:pPr>
              <a:buNone/>
            </a:pPr>
            <a:r>
              <a:rPr lang="en-GB" sz="5200" b="1" dirty="0"/>
              <a:t>Year1 &amp; 2   </a:t>
            </a:r>
            <a:endParaRPr lang="en-GB" sz="5200" dirty="0"/>
          </a:p>
          <a:p>
            <a:pPr>
              <a:buNone/>
            </a:pPr>
            <a:r>
              <a:rPr lang="en-GB" sz="5200" b="1" dirty="0"/>
              <a:t>Guidance: </a:t>
            </a:r>
            <a:r>
              <a:rPr lang="en-GB" sz="5200" dirty="0"/>
              <a:t>Be patient , it will  soon be your turn to speak.     Please wait patiently, your turn will come.</a:t>
            </a:r>
          </a:p>
          <a:p>
            <a:pPr>
              <a:buNone/>
            </a:pPr>
            <a:endParaRPr lang="en-GB" sz="5200" b="1" dirty="0"/>
          </a:p>
          <a:p>
            <a:pPr>
              <a:buNone/>
            </a:pPr>
            <a:r>
              <a:rPr lang="en-GB" sz="5200" b="1" dirty="0"/>
              <a:t>Praise: </a:t>
            </a:r>
            <a:r>
              <a:rPr lang="en-GB" sz="5200" dirty="0"/>
              <a:t>I can  see your patience  because you are not interrupting or talking.</a:t>
            </a:r>
          </a:p>
          <a:p>
            <a:pPr>
              <a:buNone/>
            </a:pPr>
            <a:r>
              <a:rPr lang="en-GB" sz="5200" dirty="0"/>
              <a:t>I’m going to pick you for this activity because I can see your patience in the way you are sitting and listening</a:t>
            </a:r>
          </a:p>
          <a:p>
            <a:pPr>
              <a:buNone/>
            </a:pPr>
            <a:endParaRPr lang="en-GB" sz="5200" b="1" dirty="0"/>
          </a:p>
          <a:p>
            <a:pPr>
              <a:buNone/>
            </a:pPr>
            <a:r>
              <a:rPr lang="en-GB" sz="5200" b="1" dirty="0"/>
              <a:t>Correction:  </a:t>
            </a:r>
            <a:r>
              <a:rPr lang="en-GB" sz="5200" dirty="0"/>
              <a:t>Can you remember what a patient listener looks like?  </a:t>
            </a:r>
          </a:p>
          <a:p>
            <a:pPr>
              <a:buNone/>
            </a:pPr>
            <a:r>
              <a:rPr lang="en-GB" sz="5200" dirty="0"/>
              <a:t> </a:t>
            </a:r>
            <a:r>
              <a:rPr lang="en-GB" sz="5200" b="1" dirty="0"/>
              <a:t> </a:t>
            </a:r>
            <a:r>
              <a:rPr lang="en-GB" sz="5200" dirty="0"/>
              <a:t>Please be patient with your friends rather than getting cross with them.</a:t>
            </a:r>
          </a:p>
          <a:p>
            <a:pPr>
              <a:buNone/>
            </a:pPr>
            <a:r>
              <a:rPr lang="en-GB" sz="5200" dirty="0"/>
              <a:t> Go back to the beginning and show me how patient you can be by walking calmly.  </a:t>
            </a:r>
          </a:p>
          <a:p>
            <a:pPr>
              <a:buNone/>
            </a:pPr>
            <a:endParaRPr lang="en-GB" sz="5200" b="1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b="1" dirty="0"/>
              <a:t>Year 4,5 &amp; 6  </a:t>
            </a:r>
            <a:endParaRPr lang="en-GB" dirty="0"/>
          </a:p>
          <a:p>
            <a:pPr>
              <a:buNone/>
            </a:pPr>
            <a:r>
              <a:rPr lang="en-GB" b="1" dirty="0"/>
              <a:t>Guidance: </a:t>
            </a:r>
            <a:r>
              <a:rPr lang="en-GB" dirty="0"/>
              <a:t>Please wait patiently, your turn will come. </a:t>
            </a:r>
          </a:p>
          <a:p>
            <a:pPr>
              <a:buNone/>
            </a:pPr>
            <a:r>
              <a:rPr lang="en-GB" dirty="0"/>
              <a:t> It may take  time to master this skill, please be patient  with yourself.  </a:t>
            </a:r>
          </a:p>
          <a:p>
            <a:pPr>
              <a:buNone/>
            </a:pPr>
            <a:r>
              <a:rPr lang="en-GB" dirty="0"/>
              <a:t>Please practise patience and when I am free I will come and assist you. </a:t>
            </a:r>
          </a:p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b="1" dirty="0"/>
              <a:t>Meaningful Praise: </a:t>
            </a:r>
            <a:r>
              <a:rPr lang="en-GB" dirty="0"/>
              <a:t>You are working so patiently, and you are getting there bit by bit.</a:t>
            </a:r>
          </a:p>
          <a:p>
            <a:pPr>
              <a:buNone/>
            </a:pPr>
            <a:r>
              <a:rPr lang="en-GB" dirty="0"/>
              <a:t>I’m so impressed with how patiently you are playing the game.</a:t>
            </a:r>
          </a:p>
          <a:p>
            <a:pPr>
              <a:buNone/>
            </a:pPr>
            <a:r>
              <a:rPr lang="en-GB" dirty="0"/>
              <a:t>I’m going to pick you because I can see your patience in the way you are sitting and listening. </a:t>
            </a:r>
          </a:p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b="1" dirty="0"/>
              <a:t>Correction: </a:t>
            </a:r>
            <a:r>
              <a:rPr lang="en-GB" dirty="0"/>
              <a:t>I know you feel like giving up, but please be patient and  give yourself time to learn the skill.</a:t>
            </a:r>
          </a:p>
          <a:p>
            <a:pPr>
              <a:buNone/>
            </a:pPr>
            <a:r>
              <a:rPr lang="en-GB" dirty="0"/>
              <a:t>Please be patient with yourself and have another go.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atie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3040" y="332656"/>
            <a:ext cx="8640960" cy="54006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patience-is-a-virt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-99392"/>
            <a:ext cx="6696744" cy="669674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n-GB" dirty="0"/>
              <a:t>Aristotle understood an entity’s essence as a bundle of potentialities that become manifest over time. An entity’s essence acts as a kind of internal motor that impels the entity toward its fullest development, The oak tree, for example, is the final cause of an acorn, the end towards which it strives.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ww.kcet.org/sites/kl/files/thumbnails/image/sunny_pawar_as_saroo_bierley_in_the_film_22lion2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525000" cy="6353175"/>
          </a:xfrm>
          <a:prstGeom prst="rect">
            <a:avLst/>
          </a:prstGeom>
          <a:noFill/>
        </p:spPr>
      </p:pic>
      <p:pic>
        <p:nvPicPr>
          <p:cNvPr id="3" name="Picture 2" descr="https://www.kcet.org/sites/kl/files/thumbnails/image/sunny_pawar_as_saroo_bierley_in_the_film_22lion2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38128"/>
            <a:ext cx="9525000" cy="635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kcet.org/sites/kl/files/thumbnails/image/sunny_pawar_as_saroo_bierley_in_the_film_22lion2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525000" cy="6353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4929198"/>
            <a:ext cx="9001188" cy="1569660"/>
          </a:xfrm>
          <a:prstGeom prst="rect">
            <a:avLst/>
          </a:prstGeom>
          <a:solidFill>
            <a:srgbClr val="000000">
              <a:alpha val="33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chemeClr val="bg1"/>
                </a:solidFill>
              </a:rPr>
              <a:t>By identifying a virtue in a child and naming it, you will see their eyes light up in recognition – of their own value.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-haunting-abandoned-Cornish-tin-mines-and-copper-mines-of-Poldark-count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8455" y="336616"/>
            <a:ext cx="5945833" cy="60796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en-GB" dirty="0"/>
              <a:t>Mining for Gems</a:t>
            </a:r>
          </a:p>
        </p:txBody>
      </p:sp>
      <p:pic>
        <p:nvPicPr>
          <p:cNvPr id="4" name="Picture 3" descr="min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852" y="998621"/>
            <a:ext cx="7732295" cy="48607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Unpolished Gem </a:t>
            </a:r>
          </a:p>
        </p:txBody>
      </p:sp>
      <p:pic>
        <p:nvPicPr>
          <p:cNvPr id="4" name="Picture 3" descr="Gems before and after.png"/>
          <p:cNvPicPr>
            <a:picLocks noChangeAspect="1"/>
          </p:cNvPicPr>
          <p:nvPr/>
        </p:nvPicPr>
        <p:blipFill>
          <a:blip r:embed="rId2" cstate="print"/>
          <a:srcRect r="44960"/>
          <a:stretch>
            <a:fillRect/>
          </a:stretch>
        </p:blipFill>
        <p:spPr>
          <a:xfrm>
            <a:off x="2195736" y="1628800"/>
            <a:ext cx="4441676" cy="41694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Polished Gem </a:t>
            </a:r>
          </a:p>
        </p:txBody>
      </p:sp>
      <p:pic>
        <p:nvPicPr>
          <p:cNvPr id="4" name="Picture 3" descr="Gems before and after.png"/>
          <p:cNvPicPr>
            <a:picLocks noChangeAspect="1"/>
          </p:cNvPicPr>
          <p:nvPr/>
        </p:nvPicPr>
        <p:blipFill>
          <a:blip r:embed="rId2" cstate="print"/>
          <a:srcRect l="50599"/>
          <a:stretch>
            <a:fillRect/>
          </a:stretch>
        </p:blipFill>
        <p:spPr>
          <a:xfrm>
            <a:off x="2627784" y="1340768"/>
            <a:ext cx="3888432" cy="40667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17201</TotalTime>
  <Words>563</Words>
  <Application>Microsoft Office PowerPoint</Application>
  <PresentationFormat>On-screen Show (4:3)</PresentationFormat>
  <Paragraphs>102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Mining for Gems</vt:lpstr>
      <vt:lpstr>Unpolished Gem </vt:lpstr>
      <vt:lpstr>Polished Gem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Speak the Language of Virtue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Kehelland: A School of Virtue</dc:title>
  <dc:creator>gsmith</dc:creator>
  <cp:lastModifiedBy>Chris Clyne</cp:lastModifiedBy>
  <cp:revision>74</cp:revision>
  <dcterms:created xsi:type="dcterms:W3CDTF">2013-06-23T11:33:08Z</dcterms:created>
  <dcterms:modified xsi:type="dcterms:W3CDTF">2019-07-11T11:28:50Z</dcterms:modified>
</cp:coreProperties>
</file>